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sldIdLst>
    <p:sldId id="269" r:id="rId2"/>
    <p:sldId id="260" r:id="rId3"/>
    <p:sldId id="271" r:id="rId4"/>
    <p:sldId id="272" r:id="rId5"/>
    <p:sldId id="273" r:id="rId6"/>
    <p:sldId id="264" r:id="rId7"/>
    <p:sldId id="262" r:id="rId8"/>
    <p:sldId id="266" r:id="rId9"/>
    <p:sldId id="286" r:id="rId10"/>
    <p:sldId id="287" r:id="rId11"/>
    <p:sldId id="292" r:id="rId12"/>
    <p:sldId id="291" r:id="rId13"/>
    <p:sldId id="293" r:id="rId14"/>
    <p:sldId id="288" r:id="rId15"/>
    <p:sldId id="294" r:id="rId16"/>
    <p:sldId id="295" r:id="rId17"/>
    <p:sldId id="296" r:id="rId18"/>
    <p:sldId id="297" r:id="rId19"/>
    <p:sldId id="282" r:id="rId20"/>
    <p:sldId id="283" r:id="rId21"/>
    <p:sldId id="284" r:id="rId22"/>
    <p:sldId id="275" r:id="rId23"/>
    <p:sldId id="290" r:id="rId24"/>
    <p:sldId id="276" r:id="rId25"/>
    <p:sldId id="277" r:id="rId26"/>
    <p:sldId id="278" r:id="rId27"/>
    <p:sldId id="289" r:id="rId28"/>
    <p:sldId id="281" r:id="rId29"/>
    <p:sldId id="285" r:id="rId3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page" id="{BC394068-F97A-44D6-A9C1-7DABA088F997}">
          <p14:sldIdLst>
            <p14:sldId id="269"/>
          </p14:sldIdLst>
        </p14:section>
        <p14:section name="Introduction" id="{6B209F51-7803-488E-9656-F11B806BD7FB}">
          <p14:sldIdLst>
            <p14:sldId id="260"/>
            <p14:sldId id="271"/>
            <p14:sldId id="272"/>
          </p14:sldIdLst>
        </p14:section>
        <p14:section name="Data quality" id="{2D5F8B3F-BEBA-496E-AA55-A34A4772D207}">
          <p14:sldIdLst>
            <p14:sldId id="273"/>
            <p14:sldId id="264"/>
            <p14:sldId id="262"/>
          </p14:sldIdLst>
        </p14:section>
        <p14:section name="Audio Detection" id="{A7B234B2-31AE-4608-8205-3CF07650CC26}">
          <p14:sldIdLst>
            <p14:sldId id="266"/>
            <p14:sldId id="286"/>
            <p14:sldId id="287"/>
            <p14:sldId id="292"/>
            <p14:sldId id="291"/>
            <p14:sldId id="293"/>
            <p14:sldId id="288"/>
            <p14:sldId id="294"/>
            <p14:sldId id="295"/>
            <p14:sldId id="296"/>
            <p14:sldId id="297"/>
          </p14:sldIdLst>
        </p14:section>
        <p14:section name="Conclusion" id="{7E5B115D-C0BD-4621-B41C-DE9A63730D11}">
          <p14:sldIdLst>
            <p14:sldId id="282"/>
            <p14:sldId id="283"/>
            <p14:sldId id="284"/>
          </p14:sldIdLst>
        </p14:section>
        <p14:section name="Bonus" id="{94364E4B-F50E-48F9-98D9-292E6125F1F2}">
          <p14:sldIdLst>
            <p14:sldId id="275"/>
            <p14:sldId id="290"/>
            <p14:sldId id="276"/>
            <p14:sldId id="277"/>
            <p14:sldId id="278"/>
            <p14:sldId id="289"/>
            <p14:sldId id="281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FF"/>
    <a:srgbClr val="D2D0D0"/>
    <a:srgbClr val="0000E6"/>
    <a:srgbClr val="8989FF"/>
    <a:srgbClr val="9B9BFF"/>
    <a:srgbClr val="F8F8F8"/>
    <a:srgbClr val="000074"/>
    <a:srgbClr val="E3E1EB"/>
    <a:srgbClr val="FDFDFD"/>
    <a:srgbClr val="000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85" autoAdjust="0"/>
    <p:restoredTop sz="81434" autoAdjust="0"/>
  </p:normalViewPr>
  <p:slideViewPr>
    <p:cSldViewPr snapToGrid="0">
      <p:cViewPr varScale="1">
        <p:scale>
          <a:sx n="36" d="100"/>
          <a:sy n="36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9710D-D980-4ADD-8758-346F39E89AA2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7ECB4-C604-4C88-9799-10B681FC919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77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57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443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5191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3256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5175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Machine Learning</a:t>
            </a:r>
          </a:p>
          <a:p>
            <a:endParaRPr lang="fr-FR" dirty="0"/>
          </a:p>
          <a:p>
            <a:r>
              <a:rPr lang="fr-FR" dirty="0"/>
              <a:t>Création du jeu d’entrainement</a:t>
            </a:r>
          </a:p>
          <a:p>
            <a:r>
              <a:rPr lang="fr-FR" dirty="0"/>
              <a:t>Performance du modèle</a:t>
            </a:r>
          </a:p>
          <a:p>
            <a:endParaRPr lang="fr-FR" dirty="0"/>
          </a:p>
          <a:p>
            <a:r>
              <a:rPr lang="fr-FR" dirty="0"/>
              <a:t>Nos données ont été labellisées de telle sorte que on a les zones des enregistrement où un croc se produit.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074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212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916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936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Stratégie de prédiction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5985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068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Mars</a:t>
            </a:r>
          </a:p>
          <a:p>
            <a:r>
              <a:rPr lang="en-GB" dirty="0" err="1"/>
              <a:t>Automatisation</a:t>
            </a:r>
            <a:r>
              <a:rPr lang="en-GB" dirty="0"/>
              <a:t> des acquisitions de </a:t>
            </a:r>
            <a:r>
              <a:rPr lang="en-GB" dirty="0" err="1"/>
              <a:t>données</a:t>
            </a:r>
            <a:br>
              <a:rPr lang="en-GB" dirty="0"/>
            </a:br>
            <a:r>
              <a:rPr lang="en-GB" dirty="0" err="1"/>
              <a:t>Tâche</a:t>
            </a:r>
            <a:r>
              <a:rPr lang="en-GB" dirty="0"/>
              <a:t> à </a:t>
            </a:r>
            <a:r>
              <a:rPr lang="en-GB" dirty="0" err="1"/>
              <a:t>digitaliser</a:t>
            </a:r>
            <a:r>
              <a:rPr lang="en-GB" dirty="0"/>
              <a:t> : </a:t>
            </a:r>
            <a:r>
              <a:rPr lang="en-GB" dirty="0" err="1"/>
              <a:t>Comptage</a:t>
            </a:r>
            <a:r>
              <a:rPr lang="en-GB" dirty="0"/>
              <a:t> des crocs et </a:t>
            </a:r>
            <a:r>
              <a:rPr lang="en-GB" dirty="0" err="1"/>
              <a:t>mastications</a:t>
            </a:r>
            <a:r>
              <a:rPr lang="en-GB" dirty="0"/>
              <a:t> </a:t>
            </a:r>
            <a:r>
              <a:rPr lang="en-GB" dirty="0" err="1"/>
              <a:t>lors</a:t>
            </a:r>
            <a:r>
              <a:rPr lang="en-GB" dirty="0"/>
              <a:t> de la consummation de </a:t>
            </a:r>
            <a:r>
              <a:rPr lang="en-GB" dirty="0" err="1"/>
              <a:t>friandises</a:t>
            </a:r>
            <a:r>
              <a:rPr lang="en-GB" dirty="0"/>
              <a:t>. </a:t>
            </a:r>
            <a:r>
              <a:rPr lang="en-GB" dirty="0" err="1"/>
              <a:t>Aujourd’hui</a:t>
            </a:r>
            <a:r>
              <a:rPr lang="en-GB" dirty="0"/>
              <a:t> à </a:t>
            </a:r>
            <a:r>
              <a:rPr lang="en-GB" dirty="0" err="1"/>
              <a:t>partir</a:t>
            </a:r>
            <a:r>
              <a:rPr lang="en-GB" dirty="0"/>
              <a:t> </a:t>
            </a:r>
            <a:r>
              <a:rPr lang="en-GB" dirty="0" err="1"/>
              <a:t>d’enregistrement</a:t>
            </a:r>
            <a:r>
              <a:rPr lang="en-GB" dirty="0"/>
              <a:t> </a:t>
            </a:r>
            <a:r>
              <a:rPr lang="en-GB" dirty="0" err="1"/>
              <a:t>vidéo</a:t>
            </a:r>
            <a:r>
              <a:rPr lang="en-GB" dirty="0"/>
              <a:t> </a:t>
            </a:r>
          </a:p>
          <a:p>
            <a:r>
              <a:rPr lang="en-GB" dirty="0"/>
              <a:t>Test d’un </a:t>
            </a:r>
            <a:r>
              <a:rPr lang="en-GB" dirty="0" err="1"/>
              <a:t>protocole</a:t>
            </a:r>
            <a:r>
              <a:rPr lang="en-GB" dirty="0"/>
              <a:t> de detection </a:t>
            </a:r>
            <a:r>
              <a:rPr lang="en-GB" dirty="0" err="1"/>
              <a:t>d’événements</a:t>
            </a:r>
            <a:r>
              <a:rPr lang="en-GB" dirty="0"/>
              <a:t>, </a:t>
            </a:r>
            <a:r>
              <a:rPr lang="en-GB" dirty="0" err="1"/>
              <a:t>données</a:t>
            </a:r>
            <a:r>
              <a:rPr lang="en-GB" dirty="0"/>
              <a:t> </a:t>
            </a:r>
            <a:r>
              <a:rPr lang="en-GB" dirty="0" err="1"/>
              <a:t>acquises</a:t>
            </a:r>
            <a:r>
              <a:rPr lang="en-GB" dirty="0"/>
              <a:t> par un micro porter par les chats</a:t>
            </a:r>
          </a:p>
          <a:p>
            <a:endParaRPr lang="en-GB" dirty="0"/>
          </a:p>
          <a:p>
            <a:r>
              <a:rPr lang="en-GB" dirty="0"/>
              <a:t>Image : https://www.pinterest.fr/pin/568931365426236282/ (</a:t>
            </a:r>
            <a:r>
              <a:rPr lang="en-GB" dirty="0" err="1"/>
              <a:t>Verlina</a:t>
            </a:r>
            <a:r>
              <a:rPr lang="en-GB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2770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On a pu montrer qu’aujourd’hui les données ne permet pas une exploitation des données en vue d’un travail statistique</a:t>
            </a:r>
          </a:p>
          <a:p>
            <a:endParaRPr lang="fr-FR" dirty="0"/>
          </a:p>
          <a:p>
            <a:r>
              <a:rPr lang="fr-FR" dirty="0"/>
              <a:t>Crocs sont facilement détectable pour la mastication ce sera une tâche plus sensible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7043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  <a:p>
            <a:endParaRPr lang="fr-FR" dirty="0"/>
          </a:p>
          <a:p>
            <a:r>
              <a:rPr lang="fr-FR" dirty="0"/>
              <a:t>Source des images</a:t>
            </a:r>
          </a:p>
          <a:p>
            <a:r>
              <a:rPr lang="fr-FR" dirty="0"/>
              <a:t>Et remerciements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8004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8058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39949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Analyse fonctionnelle : </a:t>
            </a:r>
          </a:p>
          <a:p>
            <a:r>
              <a:rPr lang="fr-FR" dirty="0"/>
              <a:t>Idée : Courbes d’amplitude sont considéré comme des fonctions, extraction d’une variable réponse quanti à partir d’une courbe</a:t>
            </a:r>
          </a:p>
          <a:p>
            <a:endParaRPr lang="fr-FR" dirty="0"/>
          </a:p>
          <a:p>
            <a:r>
              <a:rPr lang="en-US" sz="12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: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results for one of the methods in predicting number of breaks :</a:t>
            </a:r>
            <a:endParaRPr lang="en-US" dirty="0"/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not working,  model predicts between 1 and 2 no matter what the actual number of breaks is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Same kind of results for all the methods and parameters</a:t>
            </a:r>
          </a:p>
          <a:p>
            <a:endParaRPr lang="en-US" sz="12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Problème : Très mauvaise prédiction : une variable réponse n’implique pas une forme de courbe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7406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Labelisation</a:t>
            </a:r>
            <a:r>
              <a:rPr lang="fr-FR" dirty="0"/>
              <a:t> faible ou forte ?</a:t>
            </a:r>
          </a:p>
          <a:p>
            <a:endParaRPr lang="fr-FR" dirty="0"/>
          </a:p>
          <a:p>
            <a:r>
              <a:rPr lang="fr-FR" dirty="0"/>
              <a:t>Test : Est-ce que une labellisation faible (moins couteuse) suffit ?</a:t>
            </a:r>
          </a:p>
          <a:p>
            <a:r>
              <a:rPr lang="fr-FR" dirty="0"/>
              <a:t>Résultats de l’analyse fonctionnelle</a:t>
            </a:r>
          </a:p>
          <a:p>
            <a:endParaRPr lang="fr-FR" dirty="0"/>
          </a:p>
          <a:p>
            <a:r>
              <a:rPr lang="fr-FR" dirty="0"/>
              <a:t>Conclusion : labélisation forte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6183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Machine Learning</a:t>
            </a:r>
          </a:p>
          <a:p>
            <a:endParaRPr lang="fr-FR" dirty="0"/>
          </a:p>
          <a:p>
            <a:r>
              <a:rPr lang="fr-FR" dirty="0"/>
              <a:t>Création du jeu d’entrainement</a:t>
            </a:r>
          </a:p>
          <a:p>
            <a:r>
              <a:rPr lang="fr-FR" dirty="0"/>
              <a:t>Performance du modèle</a:t>
            </a:r>
          </a:p>
          <a:p>
            <a:endParaRPr lang="fr-FR" dirty="0"/>
          </a:p>
          <a:p>
            <a:r>
              <a:rPr lang="fr-FR" dirty="0"/>
              <a:t>Nos données ont été labellisées de telle sorte que on a les zones des enregistrement où un croc se produit.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1536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Règle de décision</a:t>
            </a:r>
          </a:p>
          <a:p>
            <a:endParaRPr lang="fr-FR" dirty="0"/>
          </a:p>
          <a:p>
            <a:r>
              <a:rPr lang="fr-FR" dirty="0"/>
              <a:t>AV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5935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Résultats globaux </a:t>
            </a:r>
          </a:p>
          <a:p>
            <a:endParaRPr lang="fr-FR" dirty="0"/>
          </a:p>
          <a:p>
            <a:r>
              <a:rPr lang="fr-FR" dirty="0"/>
              <a:t>Les jolies graphiques</a:t>
            </a:r>
          </a:p>
          <a:p>
            <a:endParaRPr lang="fr-FR" dirty="0"/>
          </a:p>
          <a:p>
            <a:r>
              <a:rPr lang="fr-FR" dirty="0"/>
              <a:t>AV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2513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  <a:p>
            <a:endParaRPr lang="fr-FR" dirty="0"/>
          </a:p>
          <a:p>
            <a:r>
              <a:rPr lang="fr-FR" dirty="0"/>
              <a:t>Source des images</a:t>
            </a:r>
          </a:p>
          <a:p>
            <a:r>
              <a:rPr lang="fr-FR" dirty="0"/>
              <a:t>Et remerciements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955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948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85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Structure des </a:t>
            </a:r>
            <a:r>
              <a:rPr lang="en-GB" dirty="0" err="1"/>
              <a:t>données</a:t>
            </a:r>
            <a:r>
              <a:rPr lang="en-GB" dirty="0"/>
              <a:t> :</a:t>
            </a:r>
          </a:p>
          <a:p>
            <a:r>
              <a:rPr lang="en-GB" dirty="0" err="1"/>
              <a:t>Partie</a:t>
            </a:r>
            <a:r>
              <a:rPr lang="en-GB" dirty="0"/>
              <a:t> </a:t>
            </a:r>
            <a:r>
              <a:rPr lang="en-GB" dirty="0" err="1"/>
              <a:t>signalétique</a:t>
            </a:r>
            <a:r>
              <a:rPr lang="en-GB" dirty="0"/>
              <a:t> / </a:t>
            </a:r>
            <a:r>
              <a:rPr lang="en-GB" dirty="0" err="1"/>
              <a:t>Partie</a:t>
            </a:r>
            <a:r>
              <a:rPr lang="en-GB" dirty="0"/>
              <a:t> </a:t>
            </a:r>
            <a:r>
              <a:rPr lang="en-GB" dirty="0" err="1"/>
              <a:t>enregistrement</a:t>
            </a:r>
            <a:r>
              <a:rPr lang="en-GB" dirty="0"/>
              <a:t> / </a:t>
            </a:r>
            <a:r>
              <a:rPr lang="en-GB" dirty="0" err="1"/>
              <a:t>Partie</a:t>
            </a:r>
            <a:r>
              <a:rPr lang="en-GB" dirty="0"/>
              <a:t> </a:t>
            </a:r>
            <a:r>
              <a:rPr lang="en-GB" dirty="0" err="1"/>
              <a:t>labellisation</a:t>
            </a:r>
            <a:r>
              <a:rPr lang="en-GB" dirty="0"/>
              <a:t> (</a:t>
            </a:r>
            <a:r>
              <a:rPr lang="en-GB" dirty="0" err="1"/>
              <a:t>faible</a:t>
            </a:r>
            <a:r>
              <a:rPr lang="en-GB" dirty="0"/>
              <a:t>)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813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Deux representations possible : </a:t>
            </a:r>
          </a:p>
          <a:p>
            <a:r>
              <a:rPr lang="en-GB" dirty="0"/>
              <a:t>Amplitude</a:t>
            </a:r>
          </a:p>
          <a:p>
            <a:r>
              <a:rPr lang="en-GB" dirty="0"/>
              <a:t>Spectro </a:t>
            </a:r>
            <a:r>
              <a:rPr lang="en-GB" dirty="0" err="1"/>
              <a:t>stf</a:t>
            </a:r>
            <a:r>
              <a:rPr lang="en-GB" dirty="0"/>
              <a:t> (explication de comment </a:t>
            </a:r>
            <a:r>
              <a:rPr lang="en-GB" dirty="0" err="1"/>
              <a:t>c’est</a:t>
            </a:r>
            <a:r>
              <a:rPr lang="en-GB" dirty="0"/>
              <a:t> </a:t>
            </a:r>
            <a:r>
              <a:rPr lang="en-GB" dirty="0" err="1"/>
              <a:t>construit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Son </a:t>
            </a:r>
            <a:r>
              <a:rPr lang="en-GB" dirty="0" err="1"/>
              <a:t>associé</a:t>
            </a:r>
            <a:r>
              <a:rPr lang="en-GB" dirty="0"/>
              <a:t> à </a:t>
            </a:r>
            <a:r>
              <a:rPr lang="en-GB" dirty="0" err="1"/>
              <a:t>ces</a:t>
            </a:r>
            <a:r>
              <a:rPr lang="en-GB" dirty="0"/>
              <a:t> graph</a:t>
            </a:r>
          </a:p>
          <a:p>
            <a:endParaRPr lang="en-GB" dirty="0"/>
          </a:p>
          <a:p>
            <a:r>
              <a:rPr lang="en-GB" dirty="0"/>
              <a:t>Mise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parallèle</a:t>
            </a:r>
            <a:r>
              <a:rPr lang="en-GB" dirty="0"/>
              <a:t> des </a:t>
            </a:r>
            <a:r>
              <a:rPr lang="en-GB" dirty="0" err="1"/>
              <a:t>labellisations</a:t>
            </a:r>
            <a:r>
              <a:rPr lang="en-GB" dirty="0"/>
              <a:t> </a:t>
            </a:r>
            <a:r>
              <a:rPr lang="en-GB" dirty="0" err="1"/>
              <a:t>faibles</a:t>
            </a:r>
            <a:r>
              <a:rPr lang="en-GB" dirty="0"/>
              <a:t> </a:t>
            </a:r>
          </a:p>
          <a:p>
            <a:r>
              <a:rPr lang="en-GB" dirty="0" err="1"/>
              <a:t>Problème</a:t>
            </a:r>
            <a:r>
              <a:rPr lang="en-GB" dirty="0"/>
              <a:t> on arrive pas à l’oeil </a:t>
            </a:r>
            <a:r>
              <a:rPr lang="en-GB" dirty="0" err="1"/>
              <a:t>ou</a:t>
            </a:r>
            <a:r>
              <a:rPr lang="en-GB" dirty="0"/>
              <a:t> à </a:t>
            </a:r>
            <a:r>
              <a:rPr lang="en-GB" dirty="0" err="1"/>
              <a:t>l’oreille</a:t>
            </a:r>
            <a:r>
              <a:rPr lang="en-GB" dirty="0"/>
              <a:t> à </a:t>
            </a:r>
            <a:r>
              <a:rPr lang="en-GB" dirty="0" err="1"/>
              <a:t>lier</a:t>
            </a:r>
            <a:r>
              <a:rPr lang="en-GB" dirty="0"/>
              <a:t> les </a:t>
            </a:r>
            <a:r>
              <a:rPr lang="en-GB" dirty="0" err="1"/>
              <a:t>labellisations</a:t>
            </a:r>
            <a:r>
              <a:rPr lang="en-GB" dirty="0"/>
              <a:t> -&gt; </a:t>
            </a:r>
            <a:r>
              <a:rPr lang="en-GB" dirty="0" err="1"/>
              <a:t>pré-traitement</a:t>
            </a:r>
            <a:r>
              <a:rPr lang="en-GB" dirty="0"/>
              <a:t> des </a:t>
            </a:r>
            <a:r>
              <a:rPr lang="en-GB" dirty="0" err="1"/>
              <a:t>données</a:t>
            </a:r>
            <a:r>
              <a:rPr lang="en-GB" dirty="0"/>
              <a:t> </a:t>
            </a:r>
            <a:r>
              <a:rPr lang="en-GB" dirty="0" err="1"/>
              <a:t>nécessaires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062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Fréquences :</a:t>
            </a:r>
          </a:p>
          <a:p>
            <a:r>
              <a:rPr lang="fr-FR" dirty="0"/>
              <a:t>Il n’y a pas de fréquence caractéristique du croc</a:t>
            </a:r>
          </a:p>
          <a:p>
            <a:r>
              <a:rPr lang="fr-FR" dirty="0"/>
              <a:t>Problème : les bruits recouvrent des bandes très larges </a:t>
            </a:r>
          </a:p>
          <a:p>
            <a:endParaRPr lang="fr-FR" dirty="0"/>
          </a:p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  <a:p>
            <a:endParaRPr lang="fr-FR" dirty="0"/>
          </a:p>
          <a:p>
            <a:r>
              <a:rPr lang="fr-FR" dirty="0"/>
              <a:t>Analyse fonctionnelle : </a:t>
            </a:r>
          </a:p>
          <a:p>
            <a:r>
              <a:rPr lang="fr-FR" dirty="0"/>
              <a:t>Idée : Courbes d’amplitude sont considéré comme des fonctions, extraction d’une variable réponse quanti à partir d’une courbe</a:t>
            </a:r>
          </a:p>
          <a:p>
            <a:r>
              <a:rPr lang="fr-FR" dirty="0"/>
              <a:t>Problème : Très mauvaise prédiction</a:t>
            </a:r>
          </a:p>
          <a:p>
            <a:endParaRPr lang="fr-FR" dirty="0"/>
          </a:p>
          <a:p>
            <a:r>
              <a:rPr lang="fr-FR" dirty="0"/>
              <a:t>A propos du bruit : </a:t>
            </a:r>
          </a:p>
          <a:p>
            <a:r>
              <a:rPr lang="fr-FR" dirty="0"/>
              <a:t>A la main : le processus va être fastidieux et ne donnera pas forcément de résultat (mastication jamais repéré à l’oreille, croc sur certains enregistrements où on les entendait déjà)</a:t>
            </a:r>
          </a:p>
          <a:p>
            <a:r>
              <a:rPr lang="fr-FR" dirty="0"/>
              <a:t>Avec ICA :  Il faudra plusieurs micro (donc potentiellement plus d’interférences et plus de données à traiter)</a:t>
            </a:r>
          </a:p>
          <a:p>
            <a:endParaRPr lang="fr-FR" dirty="0"/>
          </a:p>
          <a:p>
            <a:r>
              <a:rPr lang="fr-FR" dirty="0"/>
              <a:t>A propos de la labellisation : </a:t>
            </a:r>
          </a:p>
          <a:p>
            <a:r>
              <a:rPr lang="fr-FR" dirty="0"/>
              <a:t>Induit l’utilisation de méthode particulière pour le traitement (Analyse données fonctionnelle), méthode qui ne fonctionne pas sur les données bruitées.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Ne permet pas de vérifier avec certitude l’efficacité des traitements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Conclusion : </a:t>
            </a:r>
          </a:p>
          <a:p>
            <a:r>
              <a:rPr lang="en-GB" noProof="0" dirty="0"/>
              <a:t>Processing</a:t>
            </a:r>
            <a:r>
              <a:rPr lang="fr-FR" dirty="0"/>
              <a:t> en vue de nettoyer les données (ICA et </a:t>
            </a:r>
            <a:r>
              <a:rPr lang="en-GB" noProof="0" dirty="0" err="1"/>
              <a:t>frequence</a:t>
            </a:r>
            <a:r>
              <a:rPr lang="fr-FR" dirty="0"/>
              <a:t> </a:t>
            </a:r>
            <a:r>
              <a:rPr lang="fr-FR" dirty="0" err="1"/>
              <a:t>filtering</a:t>
            </a:r>
            <a:r>
              <a:rPr lang="fr-FR" dirty="0"/>
              <a:t>) pas applicable dans le cadre du </a:t>
            </a:r>
            <a:r>
              <a:rPr lang="fr-FR" dirty="0" err="1"/>
              <a:t>protocol</a:t>
            </a:r>
            <a:endParaRPr lang="fr-FR" dirty="0"/>
          </a:p>
          <a:p>
            <a:r>
              <a:rPr lang="fr-FR" dirty="0"/>
              <a:t>Méthode permettant prédiction à partir de labellisation faible (Analyse fonctionnelle) ne fonctionne pas sur ces données</a:t>
            </a:r>
          </a:p>
          <a:p>
            <a:endParaRPr lang="fr-FR" dirty="0"/>
          </a:p>
          <a:p>
            <a:r>
              <a:rPr lang="fr-FR" dirty="0"/>
              <a:t>Point à modifier : </a:t>
            </a:r>
          </a:p>
          <a:p>
            <a:r>
              <a:rPr lang="fr-FR" dirty="0"/>
              <a:t>Bruit ambiant (trop présent) évitable (discussion, chat porte micros)</a:t>
            </a:r>
          </a:p>
          <a:p>
            <a:r>
              <a:rPr lang="fr-FR" dirty="0"/>
              <a:t>Labélisation faible implique des méthodes très particulières pour résoudre le problème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597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Récolte de données de bonnes qualité (au niveau du bruit)</a:t>
            </a:r>
          </a:p>
          <a:p>
            <a:endParaRPr lang="fr-FR" dirty="0"/>
          </a:p>
          <a:p>
            <a:r>
              <a:rPr lang="fr-FR" dirty="0"/>
              <a:t>Protocole</a:t>
            </a:r>
          </a:p>
          <a:p>
            <a:endParaRPr lang="fr-FR" dirty="0"/>
          </a:p>
          <a:p>
            <a:r>
              <a:rPr lang="fr-FR" dirty="0"/>
              <a:t>Jeu de données de travail</a:t>
            </a:r>
          </a:p>
          <a:p>
            <a:endParaRPr lang="fr-FR" dirty="0"/>
          </a:p>
          <a:p>
            <a:r>
              <a:rPr lang="fr-FR" dirty="0"/>
              <a:t>Point faible : </a:t>
            </a:r>
          </a:p>
          <a:p>
            <a:r>
              <a:rPr lang="fr-FR" dirty="0"/>
              <a:t>Variabilité des conditions de la collecte des données (pas les mm salle, pas la même distance, manière de filmer …)</a:t>
            </a:r>
          </a:p>
          <a:p>
            <a:r>
              <a:rPr lang="fr-FR" dirty="0"/>
              <a:t>Durée non standardisée</a:t>
            </a:r>
          </a:p>
          <a:p>
            <a:r>
              <a:rPr lang="fr-FR" dirty="0"/>
              <a:t>Matériel non standard</a:t>
            </a:r>
          </a:p>
          <a:p>
            <a:r>
              <a:rPr lang="fr-FR" dirty="0"/>
              <a:t>AV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8703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Comparaison New data et 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Comparaison </a:t>
            </a:r>
            <a:r>
              <a:rPr lang="fr-FR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spectro</a:t>
            </a:r>
            <a:r>
              <a:rPr lang="fr-FR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et courbes entre les deux jeu de données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606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68A941-968B-4019-BFAC-AD68EA790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6A9F8E-9734-486A-BBAD-8B26556B7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A01F08-F0C4-4124-9151-1E8EB44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B409-0545-4EF6-990C-88642E5CC574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19E3FB-7DC0-4835-97F6-4FAA4B4C8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41150-4A32-4EAA-8B85-3CAC2297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06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3BFC5C-F6A0-4EB3-9CAB-D1C209C8D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C1DFC9-E666-4E30-81AE-10F56F74C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712CDD-EFE4-4E96-AAB0-24B2FF931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A6A1-CB99-41DC-BB02-2B9281F9156A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67111D-7B34-4B1A-8F79-C93802ADA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28304-60C3-489C-86D8-BD931356A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396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1B01AB4-5893-4BC4-8F46-B4D65EBB6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1A6A96B-C6BF-471D-83B7-402EAB270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BFC7F9-1B24-4F8E-9B6A-68D54FA1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4985F-D61A-4C54-9439-F8D650786D00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47DD6-06F3-494B-997B-B38829104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9A88DC-85E6-4844-B086-34AFC1C11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461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5DE3C6-D5F6-468E-8416-EDE9B625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26F876-6F59-4D31-8BCC-3E49615F7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95E1B0-1774-44EE-8CD5-C23C173D4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7119-9B38-4A1A-A88E-B0463BBFC435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831F32-2F37-4FE8-93E6-660856996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E1F77A-7323-4D20-A487-51671194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499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DA34B-5A2A-4CC0-A1E5-CD2EA76F5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B5F51A-D496-4482-811B-D57E7E9F9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C3A0A3-4046-4A0E-A0C8-1D439A8FA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A309-A729-48EA-A4B2-4F30ED76527A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D94EC1-EF80-467E-A0DB-A956E8CFD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93493D-BA79-4536-8C9F-11765D80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2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C6CCF8-254D-46D9-A5FD-E2745EA9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5079D0-C5FF-494C-8C89-7C95FE1C5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C2429E-39AA-46B1-B0C3-DF8CEABE2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D3B2A4-30FD-4085-9E28-D79F3D387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40306-ABD3-46CB-85AA-325BCBD06641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3F6B06-931A-46E9-A9D8-B30926AA3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59876F-CDEC-4E17-B5E2-BD4101E64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60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CD6920-29C4-4759-9B6F-88FFE644D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8795278-C781-4BAA-99ED-2772EB3CB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5D995E-37ED-40C0-B44F-B56015BAD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12CC7A9-C2C6-464F-8579-8FC0C57D0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59663C5-282E-495C-AE92-90BB05ABD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1664AD-5031-4A85-908A-7DC7926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63A0C-66E7-4047-BFF4-66416DD51721}" type="datetime1">
              <a:rPr lang="fr-FR" smtClean="0"/>
              <a:t>03/02/2021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05F18E-C137-442B-AFEC-2982CB38A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E023C63-0B8E-4172-ADF3-5511645E1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38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E1A0D7-5C4D-4E02-9B0B-27443E60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89B461F-7EE0-4FDC-987D-5805C65B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968F-5859-44A8-8E1C-6742C18194CF}" type="datetime1">
              <a:rPr lang="fr-FR" smtClean="0"/>
              <a:t>03/02/2021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3971DA7-94CA-410C-8153-98113A00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255B20-4A0E-46CF-8284-45B93A61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0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1A2DA7-D935-49B6-ABAA-D2FC3E35B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C9F2-59DD-4C3F-ABD5-FBC180154497}" type="datetime1">
              <a:rPr lang="fr-FR" smtClean="0"/>
              <a:t>03/02/2021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61F5E-ECAD-40EC-AD71-73EA0A9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55C30D-F56E-4D52-B8D7-F9DC8A60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1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8BC96-57C4-4963-A02E-50FCC0259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D07ED0-4E6D-491D-9765-8DD5992D5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F614947-3672-4CB6-9486-3B1208475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41C2E0-D70B-474B-8CA3-CC406671A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89932-99BE-4D1A-AD8A-95BEEAF1FCF1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C178ED-D40E-4B86-980F-769FF635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967F51-2E2D-4605-80C4-24EABAB7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29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DA555-B693-48B5-B432-9D421E8BA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2C68133-27A0-4D8D-A984-37CEB9C0B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B612-D905-43EC-8685-B3E6C6958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6840581-D05C-44B9-A172-9D632BF8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7D20D-3149-4EFE-9BED-3919487FB5F9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F0F566-9C29-4BD4-AFD9-ADEFB6119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C1C941C-688D-4F0C-A104-D854F000D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63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5705EDE-E69A-4DF1-9B01-02093517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4E9D51-A40B-4193-954E-8AED6B8DB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A42028-9FBA-4682-909A-ACF97713A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84B4A-1B84-435B-B0FF-BDE61DF1A547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3389E-9F71-4E15-A192-AB9293EB6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A9536B-53D3-4063-B844-89D95044F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5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media" Target="../media/media3.wav"/><Relationship Id="rId7" Type="http://schemas.openxmlformats.org/officeDocument/2006/relationships/image" Target="../media/image25.png"/><Relationship Id="rId12" Type="http://schemas.openxmlformats.org/officeDocument/2006/relationships/image" Target="../media/image6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notesSlide" Target="../notesSlides/notesSlide22.xml"/><Relationship Id="rId11" Type="http://schemas.openxmlformats.org/officeDocument/2006/relationships/image" Target="../media/image29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8.png"/><Relationship Id="rId4" Type="http://schemas.openxmlformats.org/officeDocument/2006/relationships/audio" Target="../media/media3.wav"/><Relationship Id="rId9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Baby Cat Free PNG Image https://www.pngarts.com/explore/212515&#10;">
            <a:extLst>
              <a:ext uri="{FF2B5EF4-FFF2-40B4-BE49-F238E27FC236}">
                <a16:creationId xmlns:a16="http://schemas.microsoft.com/office/drawing/2014/main" id="{8F6E25D7-E6A2-4728-95F5-5244E45D0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29351"/>
          <a:stretch/>
        </p:blipFill>
        <p:spPr bwMode="auto">
          <a:xfrm>
            <a:off x="297917" y="6358"/>
            <a:ext cx="7921143" cy="692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C8C58AC-C03E-42CF-9389-0267E6261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2001" y="300299"/>
            <a:ext cx="7940429" cy="2387600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GB" sz="7200" dirty="0">
                <a:ln w="19050">
                  <a:noFill/>
                </a:ln>
                <a:solidFill>
                  <a:srgbClr val="0000A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Cats acoustic data Project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1BC457-8950-4EB8-AC30-F82B7E8D2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2001" y="2738378"/>
            <a:ext cx="8172082" cy="775835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Bony Audrey</a:t>
            </a:r>
          </a:p>
          <a:p>
            <a:pPr algn="l">
              <a:spcBef>
                <a:spcPts val="0"/>
              </a:spcBef>
            </a:pP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Lagroy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Croutte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Saint Martin Anne-Victoire</a:t>
            </a:r>
          </a:p>
        </p:txBody>
      </p:sp>
      <p:pic>
        <p:nvPicPr>
          <p:cNvPr id="9" name="Picture 4" descr="MARS Logo - PNG and Vector - Logo Download">
            <a:extLst>
              <a:ext uri="{FF2B5EF4-FFF2-40B4-BE49-F238E27FC236}">
                <a16:creationId xmlns:a16="http://schemas.microsoft.com/office/drawing/2014/main" id="{E4C1C337-716D-4897-9018-9FE8C25BF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316" y="5811654"/>
            <a:ext cx="1655135" cy="47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EA6CC3E-09AB-4F72-B9A5-C992F715D8B4}"/>
              </a:ext>
            </a:extLst>
          </p:cNvPr>
          <p:cNvSpPr txBox="1"/>
          <p:nvPr/>
        </p:nvSpPr>
        <p:spPr>
          <a:xfrm>
            <a:off x="5746525" y="4243950"/>
            <a:ext cx="3891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rgbClr val="000074"/>
                </a:solidFill>
              </a:rPr>
              <a:t>February</a:t>
            </a:r>
            <a:r>
              <a:rPr lang="fr-FR" sz="2000" b="1" dirty="0">
                <a:solidFill>
                  <a:srgbClr val="000074"/>
                </a:solidFill>
              </a:rPr>
              <a:t> 4th, 2021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78D8D85-53A8-4A5A-A520-D362C9397012}"/>
              </a:ext>
            </a:extLst>
          </p:cNvPr>
          <p:cNvSpPr txBox="1"/>
          <p:nvPr/>
        </p:nvSpPr>
        <p:spPr>
          <a:xfrm>
            <a:off x="5512980" y="6203320"/>
            <a:ext cx="3830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Supervisors</a:t>
            </a: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Amandine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Shmutz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(Mars) </a:t>
            </a:r>
          </a:p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François Husson (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Agrocampus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Ouest)</a:t>
            </a:r>
          </a:p>
        </p:txBody>
      </p:sp>
      <p:pic>
        <p:nvPicPr>
          <p:cNvPr id="1026" name="Picture 2" descr="BAGAP research unit -">
            <a:extLst>
              <a:ext uri="{FF2B5EF4-FFF2-40B4-BE49-F238E27FC236}">
                <a16:creationId xmlns:a16="http://schemas.microsoft.com/office/drawing/2014/main" id="{731D9DD7-49DC-4CDC-AAF4-9390A8DC1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623" y="6369591"/>
            <a:ext cx="2857500" cy="48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689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Method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10</a:t>
            </a:fld>
            <a:endParaRPr lang="fr-FR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CB32C18-0A32-4B8F-9569-3DFA066D5C2B}"/>
              </a:ext>
            </a:extLst>
          </p:cNvPr>
          <p:cNvGrpSpPr/>
          <p:nvPr/>
        </p:nvGrpSpPr>
        <p:grpSpPr>
          <a:xfrm>
            <a:off x="794128" y="1901587"/>
            <a:ext cx="2091491" cy="3501342"/>
            <a:chOff x="5530515" y="2035151"/>
            <a:chExt cx="2091491" cy="3501342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4335357D-E5E4-49C6-B9A8-32BBC8F0AAB1}"/>
                </a:ext>
              </a:extLst>
            </p:cNvPr>
            <p:cNvSpPr/>
            <p:nvPr/>
          </p:nvSpPr>
          <p:spPr>
            <a:xfrm>
              <a:off x="5530516" y="3395893"/>
              <a:ext cx="2091489" cy="65115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Peak </a:t>
              </a:r>
              <a:r>
                <a:rPr lang="fr-FR" dirty="0" err="1"/>
                <a:t>detection</a:t>
              </a:r>
              <a:endParaRPr lang="fr-FR" dirty="0"/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2D438390-FE8E-4396-B06F-0EAB7C13FA18}"/>
                </a:ext>
              </a:extLst>
            </p:cNvPr>
            <p:cNvSpPr/>
            <p:nvPr/>
          </p:nvSpPr>
          <p:spPr>
            <a:xfrm>
              <a:off x="5530515" y="2035151"/>
              <a:ext cx="2091489" cy="651154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Initial</a:t>
              </a:r>
            </a:p>
            <a:p>
              <a:pPr algn="ctr"/>
              <a:r>
                <a:rPr lang="en-US" dirty="0"/>
                <a:t>Recordings</a:t>
              </a:r>
            </a:p>
          </p:txBody>
        </p:sp>
        <p:sp>
          <p:nvSpPr>
            <p:cNvPr id="26" name="Rectangle : coins arrondis 7">
              <a:extLst>
                <a:ext uri="{FF2B5EF4-FFF2-40B4-BE49-F238E27FC236}">
                  <a16:creationId xmlns:a16="http://schemas.microsoft.com/office/drawing/2014/main" id="{29954A56-2D4A-42C3-BD1D-1065114C36A0}"/>
                </a:ext>
              </a:extLst>
            </p:cNvPr>
            <p:cNvSpPr/>
            <p:nvPr/>
          </p:nvSpPr>
          <p:spPr>
            <a:xfrm>
              <a:off x="5530517" y="4885339"/>
              <a:ext cx="2091489" cy="651154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/>
                <a:t>Prediction</a:t>
              </a:r>
              <a:endParaRPr lang="fr-FR" dirty="0"/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2720BD8-D51D-4617-B002-9A1F598820CB}"/>
                </a:ext>
              </a:extLst>
            </p:cNvPr>
            <p:cNvCxnSpPr>
              <a:cxnSpLocks/>
              <a:stCxn id="7" idx="2"/>
              <a:endCxn id="6" idx="0"/>
            </p:cNvCxnSpPr>
            <p:nvPr/>
          </p:nvCxnSpPr>
          <p:spPr>
            <a:xfrm>
              <a:off x="6576260" y="2686305"/>
              <a:ext cx="1" cy="7095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E992B8C-C963-4E15-B114-142B7F5CE9DF}"/>
                </a:ext>
              </a:extLst>
            </p:cNvPr>
            <p:cNvCxnSpPr>
              <a:cxnSpLocks/>
              <a:stCxn id="6" idx="2"/>
              <a:endCxn id="26" idx="0"/>
            </p:cNvCxnSpPr>
            <p:nvPr/>
          </p:nvCxnSpPr>
          <p:spPr>
            <a:xfrm>
              <a:off x="6576261" y="4047047"/>
              <a:ext cx="1" cy="83829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170" name="Picture 2">
            <a:extLst>
              <a:ext uri="{FF2B5EF4-FFF2-40B4-BE49-F238E27FC236}">
                <a16:creationId xmlns:a16="http://schemas.microsoft.com/office/drawing/2014/main" id="{A018DED1-68F0-4DFB-A66A-D302E080B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678" y="2070001"/>
            <a:ext cx="7296150" cy="3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32AB287D-60BB-4472-8C77-C245FEEEE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640" y="2813338"/>
            <a:ext cx="7896225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9F8DB206-7367-4259-B8C8-FCD283FEA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519" y="2775714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903F53E4-DB98-4B81-9024-011F4D0B0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725" y="2790912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21C4114-61BC-4609-9335-A2F2534D8536}"/>
              </a:ext>
            </a:extLst>
          </p:cNvPr>
          <p:cNvCxnSpPr/>
          <p:nvPr/>
        </p:nvCxnSpPr>
        <p:spPr>
          <a:xfrm>
            <a:off x="7585752" y="4332629"/>
            <a:ext cx="0" cy="5475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04841B4-52BA-4BFE-ACB8-6443A90D263D}"/>
              </a:ext>
            </a:extLst>
          </p:cNvPr>
          <p:cNvSpPr txBox="1"/>
          <p:nvPr/>
        </p:nvSpPr>
        <p:spPr>
          <a:xfrm>
            <a:off x="6462445" y="4925808"/>
            <a:ext cx="214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2 peaks</a:t>
            </a:r>
          </a:p>
        </p:txBody>
      </p:sp>
    </p:spTree>
    <p:extLst>
      <p:ext uri="{BB962C8B-B14F-4D97-AF65-F5344CB8AC3E}">
        <p14:creationId xmlns:p14="http://schemas.microsoft.com/office/powerpoint/2010/main" val="798016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Results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11</a:t>
            </a:fld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2E745A-EFF3-4EFE-8049-2A5B1163B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8" y="776288"/>
            <a:ext cx="9001125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3B50DD9-619F-4514-A8E3-F1D16F0B7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5050" y="6081712"/>
            <a:ext cx="630555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4143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Machine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12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27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Machine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13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>
                    <a:alpha val="20000"/>
                  </a:schemeClr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80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30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B9CF38C5-051C-4764-B6E3-AB1692B16058}"/>
              </a:ext>
            </a:extLst>
          </p:cNvPr>
          <p:cNvSpPr/>
          <p:nvPr/>
        </p:nvSpPr>
        <p:spPr>
          <a:xfrm>
            <a:off x="3823386" y="5515992"/>
            <a:ext cx="428773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9B5B85A-5879-4CD8-9F95-68694044F588}"/>
              </a:ext>
            </a:extLst>
          </p:cNvPr>
          <p:cNvSpPr/>
          <p:nvPr/>
        </p:nvSpPr>
        <p:spPr>
          <a:xfrm>
            <a:off x="7920788" y="2807627"/>
            <a:ext cx="2223839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8454AD-52E4-458C-B3C3-FFD28769640E}"/>
              </a:ext>
            </a:extLst>
          </p:cNvPr>
          <p:cNvSpPr/>
          <p:nvPr/>
        </p:nvSpPr>
        <p:spPr>
          <a:xfrm>
            <a:off x="3280609" y="1489826"/>
            <a:ext cx="7507705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14</a:t>
            </a:fld>
            <a:endParaRPr lang="fr-F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E2E7F4-4926-4FF8-A107-3036F51FE694}"/>
              </a:ext>
            </a:extLst>
          </p:cNvPr>
          <p:cNvGrpSpPr/>
          <p:nvPr/>
        </p:nvGrpSpPr>
        <p:grpSpPr>
          <a:xfrm>
            <a:off x="3280609" y="1489826"/>
            <a:ext cx="7507705" cy="884769"/>
            <a:chOff x="2342147" y="1646237"/>
            <a:chExt cx="7507705" cy="88476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80F9CEA-3CBF-4FAE-A7AE-E1CF45C7CE85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0FD49F2-14CB-4A67-9D32-85CE1747B2E3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A9652CD-2BDD-48BE-909D-50B10F53392A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F9E851-A664-4A6F-9150-1BC38E009941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CDEB99A-6420-4944-A474-547053F56F70}"/>
                </a:ext>
              </a:extLst>
            </p:cNvPr>
            <p:cNvCxnSpPr/>
            <p:nvPr/>
          </p:nvCxnSpPr>
          <p:spPr>
            <a:xfrm>
              <a:off x="2767260" y="2161674"/>
              <a:ext cx="842211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2F24D61-40F4-4DBB-9773-0B7E84DA4807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9" y="2161674"/>
              <a:ext cx="617622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AF27801-E4E5-4796-A2F8-21123322236D}"/>
                </a:ext>
              </a:extLst>
            </p:cNvPr>
            <p:cNvCxnSpPr>
              <a:cxnSpLocks/>
            </p:cNvCxnSpPr>
            <p:nvPr/>
          </p:nvCxnSpPr>
          <p:spPr>
            <a:xfrm>
              <a:off x="7908757" y="2161674"/>
              <a:ext cx="701843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97FCF6-D6C1-48B4-9553-0635B1334EC1}"/>
                </a:ext>
              </a:extLst>
            </p:cNvPr>
            <p:cNvSpPr txBox="1"/>
            <p:nvPr/>
          </p:nvSpPr>
          <p:spPr>
            <a:xfrm>
              <a:off x="2610850" y="2137610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51A4CCC-1FC1-4EDD-B001-0C981E9B9F17}"/>
                </a:ext>
              </a:extLst>
            </p:cNvPr>
            <p:cNvSpPr txBox="1"/>
            <p:nvPr/>
          </p:nvSpPr>
          <p:spPr>
            <a:xfrm>
              <a:off x="5827293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E9970CC-9010-4821-93E4-37F68845391C}"/>
                </a:ext>
              </a:extLst>
            </p:cNvPr>
            <p:cNvSpPr txBox="1"/>
            <p:nvPr/>
          </p:nvSpPr>
          <p:spPr>
            <a:xfrm>
              <a:off x="7682161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1A2320C-F0FB-4FFD-B512-CF5AA5BFBEC0}"/>
              </a:ext>
            </a:extLst>
          </p:cNvPr>
          <p:cNvSpPr txBox="1"/>
          <p:nvPr/>
        </p:nvSpPr>
        <p:spPr>
          <a:xfrm>
            <a:off x="453188" y="1441554"/>
            <a:ext cx="2456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Labelling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48EC5F-E41E-4DAC-918F-4FC43C5EA20F}"/>
              </a:ext>
            </a:extLst>
          </p:cNvPr>
          <p:cNvSpPr txBox="1"/>
          <p:nvPr/>
        </p:nvSpPr>
        <p:spPr>
          <a:xfrm>
            <a:off x="453188" y="2777059"/>
            <a:ext cx="24564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Collecting break and background noise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7C23AF7-C6B3-4ECB-8CFD-A407CFF7306D}"/>
              </a:ext>
            </a:extLst>
          </p:cNvPr>
          <p:cNvGrpSpPr/>
          <p:nvPr/>
        </p:nvGrpSpPr>
        <p:grpSpPr>
          <a:xfrm>
            <a:off x="4464421" y="2688005"/>
            <a:ext cx="1319460" cy="575925"/>
            <a:chOff x="3705722" y="3129656"/>
            <a:chExt cx="1319460" cy="57592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0C01ACA-F2CF-4E2F-89E3-D4CC0090D1C2}"/>
                </a:ext>
              </a:extLst>
            </p:cNvPr>
            <p:cNvGrpSpPr/>
            <p:nvPr/>
          </p:nvGrpSpPr>
          <p:grpSpPr>
            <a:xfrm>
              <a:off x="3705722" y="3238293"/>
              <a:ext cx="1319460" cy="365125"/>
              <a:chOff x="3384884" y="3024563"/>
              <a:chExt cx="1439780" cy="365125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1886C-99B1-460B-B59B-35259C72CC46}"/>
                  </a:ext>
                </a:extLst>
              </p:cNvPr>
              <p:cNvSpPr/>
              <p:nvPr/>
            </p:nvSpPr>
            <p:spPr>
              <a:xfrm>
                <a:off x="3455066" y="3106885"/>
                <a:ext cx="1299416" cy="18753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32DC6DB-D093-4CBF-9F0A-E9F19C9DF4EE}"/>
                  </a:ext>
                </a:extLst>
              </p:cNvPr>
              <p:cNvSpPr/>
              <p:nvPr/>
            </p:nvSpPr>
            <p:spPr>
              <a:xfrm>
                <a:off x="3384884" y="3024563"/>
                <a:ext cx="1439780" cy="365125"/>
              </a:xfrm>
              <a:prstGeom prst="rect">
                <a:avLst/>
              </a:prstGeom>
              <a:noFill/>
              <a:ln w="508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53CDB2E-AE76-48E7-AABD-C2DAD2E3964A}"/>
                </a:ext>
              </a:extLst>
            </p:cNvPr>
            <p:cNvSpPr/>
            <p:nvPr/>
          </p:nvSpPr>
          <p:spPr>
            <a:xfrm>
              <a:off x="3770039" y="3136129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033EC32-CE1B-4ADA-9B12-1F218083FAE2}"/>
                </a:ext>
              </a:extLst>
            </p:cNvPr>
            <p:cNvSpPr/>
            <p:nvPr/>
          </p:nvSpPr>
          <p:spPr>
            <a:xfrm>
              <a:off x="4125041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CCAE898-7FFA-415D-8888-BEA8776F19D6}"/>
              </a:ext>
            </a:extLst>
          </p:cNvPr>
          <p:cNvGrpSpPr/>
          <p:nvPr/>
        </p:nvGrpSpPr>
        <p:grpSpPr>
          <a:xfrm>
            <a:off x="7920788" y="2696336"/>
            <a:ext cx="2223839" cy="569452"/>
            <a:chOff x="6799845" y="3129656"/>
            <a:chExt cx="2223839" cy="56945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ACC5A6C-ED9C-4E78-9FC3-EE088F5932EE}"/>
                </a:ext>
              </a:extLst>
            </p:cNvPr>
            <p:cNvSpPr/>
            <p:nvPr/>
          </p:nvSpPr>
          <p:spPr>
            <a:xfrm>
              <a:off x="6799845" y="3231819"/>
              <a:ext cx="2223839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E6EBFC5-DD6B-471A-A218-781F7ADE525F}"/>
                </a:ext>
              </a:extLst>
            </p:cNvPr>
            <p:cNvSpPr/>
            <p:nvPr/>
          </p:nvSpPr>
          <p:spPr>
            <a:xfrm>
              <a:off x="6810096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2F20704-8D89-477F-B8B8-1242C2CE05C6}"/>
              </a:ext>
            </a:extLst>
          </p:cNvPr>
          <p:cNvSpPr txBox="1"/>
          <p:nvPr/>
        </p:nvSpPr>
        <p:spPr>
          <a:xfrm>
            <a:off x="4252159" y="3455473"/>
            <a:ext cx="17644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2"/>
                </a:solidFill>
              </a:rPr>
              <a:t>Break features data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D982F44-7105-466F-9660-20D8577F0AC2}"/>
              </a:ext>
            </a:extLst>
          </p:cNvPr>
          <p:cNvSpPr txBox="1"/>
          <p:nvPr/>
        </p:nvSpPr>
        <p:spPr>
          <a:xfrm>
            <a:off x="8056370" y="3455473"/>
            <a:ext cx="17644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Background Noise features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E95E0B-EE17-42A6-9AC6-6AC637D45042}"/>
              </a:ext>
            </a:extLst>
          </p:cNvPr>
          <p:cNvSpPr txBox="1"/>
          <p:nvPr/>
        </p:nvSpPr>
        <p:spPr>
          <a:xfrm>
            <a:off x="283744" y="4546710"/>
            <a:ext cx="26258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Supervised classification task Model</a:t>
            </a:r>
          </a:p>
          <a:p>
            <a:pPr algn="ctr"/>
            <a:r>
              <a:rPr lang="en-GB" sz="2400" b="1" dirty="0"/>
              <a:t>(Random Forest)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BB58CB6-12FF-4E15-BC83-9B4EE6876A12}"/>
              </a:ext>
            </a:extLst>
          </p:cNvPr>
          <p:cNvCxnSpPr/>
          <p:nvPr/>
        </p:nvCxnSpPr>
        <p:spPr>
          <a:xfrm>
            <a:off x="4779401" y="2005263"/>
            <a:ext cx="198635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115B089-F2AE-4659-A956-8A163BC98190}"/>
              </a:ext>
            </a:extLst>
          </p:cNvPr>
          <p:cNvSpPr txBox="1"/>
          <p:nvPr/>
        </p:nvSpPr>
        <p:spPr>
          <a:xfrm>
            <a:off x="4704345" y="2011654"/>
            <a:ext cx="2223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E31F242-22FD-4039-AC02-A1FD7F40F8C5}"/>
              </a:ext>
            </a:extLst>
          </p:cNvPr>
          <p:cNvGrpSpPr/>
          <p:nvPr/>
        </p:nvGrpSpPr>
        <p:grpSpPr>
          <a:xfrm>
            <a:off x="3861550" y="4707442"/>
            <a:ext cx="390609" cy="569452"/>
            <a:chOff x="3589207" y="4823728"/>
            <a:chExt cx="390609" cy="56945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267AA33-626C-4071-8CE1-6D5B70F05F86}"/>
                </a:ext>
              </a:extLst>
            </p:cNvPr>
            <p:cNvSpPr/>
            <p:nvPr/>
          </p:nvSpPr>
          <p:spPr>
            <a:xfrm>
              <a:off x="3653525" y="5008214"/>
              <a:ext cx="250663" cy="1995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85A2460-FF37-435C-B0CC-C0BCBE7E7D78}"/>
                </a:ext>
              </a:extLst>
            </p:cNvPr>
            <p:cNvSpPr/>
            <p:nvPr/>
          </p:nvSpPr>
          <p:spPr>
            <a:xfrm>
              <a:off x="3653525" y="4823728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16E7BD-859A-48B7-921B-26E69018BB56}"/>
                </a:ext>
              </a:extLst>
            </p:cNvPr>
            <p:cNvSpPr/>
            <p:nvPr/>
          </p:nvSpPr>
          <p:spPr>
            <a:xfrm>
              <a:off x="3589207" y="4925891"/>
              <a:ext cx="390609" cy="369332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D6D82DD3-630B-4505-A259-0AC4C079C05D}"/>
              </a:ext>
            </a:extLst>
          </p:cNvPr>
          <p:cNvSpPr/>
          <p:nvPr/>
        </p:nvSpPr>
        <p:spPr>
          <a:xfrm>
            <a:off x="3823386" y="5528651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67DD7A8-496E-4D7F-AD9B-ECE37A9957FF}"/>
              </a:ext>
            </a:extLst>
          </p:cNvPr>
          <p:cNvSpPr/>
          <p:nvPr/>
        </p:nvSpPr>
        <p:spPr>
          <a:xfrm>
            <a:off x="3912440" y="5426487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5C9077A-C376-4B39-99BF-1099421F40BC}"/>
              </a:ext>
            </a:extLst>
          </p:cNvPr>
          <p:cNvCxnSpPr/>
          <p:nvPr/>
        </p:nvCxnSpPr>
        <p:spPr>
          <a:xfrm>
            <a:off x="4464421" y="500742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475932-2EE6-4252-B4B4-046D521FE248}"/>
              </a:ext>
            </a:extLst>
          </p:cNvPr>
          <p:cNvCxnSpPr/>
          <p:nvPr/>
        </p:nvCxnSpPr>
        <p:spPr>
          <a:xfrm>
            <a:off x="4464421" y="5673635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FDDE1DB9-15C5-4017-8510-25D07B2F5601}"/>
              </a:ext>
            </a:extLst>
          </p:cNvPr>
          <p:cNvSpPr txBox="1"/>
          <p:nvPr/>
        </p:nvSpPr>
        <p:spPr>
          <a:xfrm>
            <a:off x="5341342" y="4809605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break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6182987-CAAD-4CBD-8F0C-8A9FDE350958}"/>
              </a:ext>
            </a:extLst>
          </p:cNvPr>
          <p:cNvSpPr txBox="1"/>
          <p:nvPr/>
        </p:nvSpPr>
        <p:spPr>
          <a:xfrm>
            <a:off x="5124151" y="5470039"/>
            <a:ext cx="1693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9D20C46-EAC6-4E19-B3F0-897EA37A1701}"/>
              </a:ext>
            </a:extLst>
          </p:cNvPr>
          <p:cNvSpPr/>
          <p:nvPr/>
        </p:nvSpPr>
        <p:spPr>
          <a:xfrm>
            <a:off x="7542386" y="5110164"/>
            <a:ext cx="388653" cy="3598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ABAA14D-0E6E-479D-B28A-14A70220939F}"/>
              </a:ext>
            </a:extLst>
          </p:cNvPr>
          <p:cNvSpPr/>
          <p:nvPr/>
        </p:nvSpPr>
        <p:spPr>
          <a:xfrm>
            <a:off x="7542386" y="5110164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26ED86B-BF11-403B-899C-DB84E53B9C9D}"/>
              </a:ext>
            </a:extLst>
          </p:cNvPr>
          <p:cNvSpPr/>
          <p:nvPr/>
        </p:nvSpPr>
        <p:spPr>
          <a:xfrm>
            <a:off x="7610972" y="5008000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F9676B8-2ABA-437F-8B22-8CDFCEEAD2E0}"/>
              </a:ext>
            </a:extLst>
          </p:cNvPr>
          <p:cNvCxnSpPr/>
          <p:nvPr/>
        </p:nvCxnSpPr>
        <p:spPr>
          <a:xfrm>
            <a:off x="8275609" y="528124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46CD7630-3531-43FE-B9D9-80F93DB3B14E}"/>
              </a:ext>
            </a:extLst>
          </p:cNvPr>
          <p:cNvSpPr txBox="1"/>
          <p:nvPr/>
        </p:nvSpPr>
        <p:spPr>
          <a:xfrm>
            <a:off x="9095195" y="5083539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46045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>
                    <a:alpha val="20000"/>
                  </a:schemeClr>
                </a:solidFill>
              </a:rPr>
              <a:t>1. Machine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15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4132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16</a:t>
            </a:fld>
            <a:endParaRPr lang="fr-FR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89181B7-C4C8-4596-83E0-3F813466FFA7}"/>
              </a:ext>
            </a:extLst>
          </p:cNvPr>
          <p:cNvGrpSpPr/>
          <p:nvPr/>
        </p:nvGrpSpPr>
        <p:grpSpPr>
          <a:xfrm>
            <a:off x="3766804" y="1569031"/>
            <a:ext cx="7486650" cy="1128745"/>
            <a:chOff x="3766804" y="1058668"/>
            <a:chExt cx="7486650" cy="1128745"/>
          </a:xfrm>
        </p:grpSpPr>
        <p:pic>
          <p:nvPicPr>
            <p:cNvPr id="10242" name="Picture 2">
              <a:extLst>
                <a:ext uri="{FF2B5EF4-FFF2-40B4-BE49-F238E27FC236}">
                  <a16:creationId xmlns:a16="http://schemas.microsoft.com/office/drawing/2014/main" id="{1EE3B4CD-3DB1-4807-ACF1-A1093217AC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6804" y="1325563"/>
              <a:ext cx="7486650" cy="333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4C239D7-B124-4821-8E43-CEEDBD8E79F9}"/>
                </a:ext>
              </a:extLst>
            </p:cNvPr>
            <p:cNvSpPr/>
            <p:nvPr/>
          </p:nvSpPr>
          <p:spPr>
            <a:xfrm>
              <a:off x="3766804" y="10586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83C9A3-F457-479E-A76A-03DC18B6A7F9}"/>
                </a:ext>
              </a:extLst>
            </p:cNvPr>
            <p:cNvSpPr/>
            <p:nvPr/>
          </p:nvSpPr>
          <p:spPr>
            <a:xfrm>
              <a:off x="3988648" y="12110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6F72BC5-2442-41AF-8901-A57333B2DE0C}"/>
                </a:ext>
              </a:extLst>
            </p:cNvPr>
            <p:cNvSpPr/>
            <p:nvPr/>
          </p:nvSpPr>
          <p:spPr>
            <a:xfrm>
              <a:off x="4210492" y="1427914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CA0026F-40B3-40F9-B080-E63729824BA1}"/>
                </a:ext>
              </a:extLst>
            </p:cNvPr>
            <p:cNvCxnSpPr/>
            <p:nvPr/>
          </p:nvCxnSpPr>
          <p:spPr>
            <a:xfrm>
              <a:off x="4784650" y="1970567"/>
              <a:ext cx="1286539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0981E10-E32D-450B-8E55-1CD2574E0C44}"/>
              </a:ext>
            </a:extLst>
          </p:cNvPr>
          <p:cNvSpPr/>
          <p:nvPr/>
        </p:nvSpPr>
        <p:spPr>
          <a:xfrm>
            <a:off x="3770734" y="312762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F64120B-DDB2-4368-8385-F4FBD6849CB3}"/>
              </a:ext>
            </a:extLst>
          </p:cNvPr>
          <p:cNvSpPr/>
          <p:nvPr/>
        </p:nvSpPr>
        <p:spPr>
          <a:xfrm>
            <a:off x="4841991" y="312783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36A390-80E1-4050-8927-718AADA68847}"/>
              </a:ext>
            </a:extLst>
          </p:cNvPr>
          <p:cNvSpPr/>
          <p:nvPr/>
        </p:nvSpPr>
        <p:spPr>
          <a:xfrm>
            <a:off x="5913248" y="3143071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28B127-418C-4F19-A150-5AFA83DCDEC2}"/>
              </a:ext>
            </a:extLst>
          </p:cNvPr>
          <p:cNvSpPr txBox="1"/>
          <p:nvPr/>
        </p:nvSpPr>
        <p:spPr>
          <a:xfrm>
            <a:off x="343508" y="1804062"/>
            <a:ext cx="2669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Trim an initial recording into frames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CA2D68-E458-46EB-A5BF-D4504B01678C}"/>
              </a:ext>
            </a:extLst>
          </p:cNvPr>
          <p:cNvSpPr txBox="1"/>
          <p:nvPr/>
        </p:nvSpPr>
        <p:spPr>
          <a:xfrm>
            <a:off x="446041" y="3156121"/>
            <a:ext cx="2364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Extract features from frames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E2FBB7-7326-4FCB-8290-A5B228C03D94}"/>
              </a:ext>
            </a:extLst>
          </p:cNvPr>
          <p:cNvSpPr txBox="1"/>
          <p:nvPr/>
        </p:nvSpPr>
        <p:spPr>
          <a:xfrm>
            <a:off x="496047" y="4346053"/>
            <a:ext cx="2364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Get the probability of being a break with the model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B1F8FD-EB21-486C-9167-0657C3E4471A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flipH="1">
            <a:off x="3988648" y="3887124"/>
            <a:ext cx="3930" cy="18228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B46C663-B2DC-441F-B8D3-28994600F840}"/>
              </a:ext>
            </a:extLst>
          </p:cNvPr>
          <p:cNvSpPr txBox="1"/>
          <p:nvPr/>
        </p:nvSpPr>
        <p:spPr>
          <a:xfrm>
            <a:off x="3173871" y="5710019"/>
            <a:ext cx="1629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Probability to be a break</a:t>
            </a:r>
          </a:p>
        </p:txBody>
      </p:sp>
    </p:spTree>
    <p:extLst>
      <p:ext uri="{BB962C8B-B14F-4D97-AF65-F5344CB8AC3E}">
        <p14:creationId xmlns:p14="http://schemas.microsoft.com/office/powerpoint/2010/main" val="4029230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17</a:t>
            </a:fld>
            <a:endParaRPr lang="fr-FR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9748772-8E4B-45F5-9C6E-486612ABD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3" y="601699"/>
            <a:ext cx="72009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>
            <a:extLst>
              <a:ext uri="{FF2B5EF4-FFF2-40B4-BE49-F238E27FC236}">
                <a16:creationId xmlns:a16="http://schemas.microsoft.com/office/drawing/2014/main" id="{71032046-7290-4592-98E6-F323369E3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06" y="4681537"/>
            <a:ext cx="720090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831E2A4-6A66-4CD3-A0E1-CFE332DD7AAA}"/>
              </a:ext>
            </a:extLst>
          </p:cNvPr>
          <p:cNvCxnSpPr>
            <a:cxnSpLocks/>
          </p:cNvCxnSpPr>
          <p:nvPr/>
        </p:nvCxnSpPr>
        <p:spPr>
          <a:xfrm flipV="1">
            <a:off x="7570381" y="1041991"/>
            <a:ext cx="0" cy="3274828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FAEF333-14C1-4E13-9305-80EFA6CE07D0}"/>
              </a:ext>
            </a:extLst>
          </p:cNvPr>
          <p:cNvSpPr txBox="1"/>
          <p:nvPr/>
        </p:nvSpPr>
        <p:spPr>
          <a:xfrm>
            <a:off x="7391106" y="2356239"/>
            <a:ext cx="2115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Probability Threshold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8E7E0A-7B9D-41AB-9F88-D77C33A80D1D}"/>
              </a:ext>
            </a:extLst>
          </p:cNvPr>
          <p:cNvCxnSpPr/>
          <p:nvPr/>
        </p:nvCxnSpPr>
        <p:spPr>
          <a:xfrm>
            <a:off x="2626242" y="1828800"/>
            <a:ext cx="116441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D0A1C3-F12A-405A-9A51-20DAA902785B}"/>
              </a:ext>
            </a:extLst>
          </p:cNvPr>
          <p:cNvSpPr txBox="1"/>
          <p:nvPr/>
        </p:nvSpPr>
        <p:spPr>
          <a:xfrm>
            <a:off x="2126512" y="1325563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Time Threshold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E3A8231-983D-47E2-9DC7-CA60FA93C923}"/>
              </a:ext>
            </a:extLst>
          </p:cNvPr>
          <p:cNvSpPr txBox="1"/>
          <p:nvPr/>
        </p:nvSpPr>
        <p:spPr>
          <a:xfrm>
            <a:off x="8122537" y="3520505"/>
            <a:ext cx="353709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Probability of being a break throughout the recording vs amplitude of the recording -&gt; not a clear correspondence</a:t>
            </a:r>
            <a:endParaRPr lang="en-US" sz="2400" dirty="0"/>
          </a:p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51836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18</a:t>
            </a:fld>
            <a:endParaRPr lang="fr-FR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D8D4102-54AB-40EB-A551-09539721F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71" y="776287"/>
            <a:ext cx="9001125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0EC941B6-0013-493B-A7B9-8DD2A8F90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71" y="6272211"/>
            <a:ext cx="28384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44405F27-3785-4CD6-8709-483819EE74C5}"/>
              </a:ext>
            </a:extLst>
          </p:cNvPr>
          <p:cNvSpPr txBox="1"/>
          <p:nvPr/>
        </p:nvSpPr>
        <p:spPr>
          <a:xfrm>
            <a:off x="9235596" y="2298977"/>
            <a:ext cx="257590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Not very good prediction quality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Could be linked to the difference between the data to train/test the model and the frames from the original recordings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928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Improvements &amp; Leads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4CC2B8-BCEC-4F6F-B864-1E60FC284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19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79F66E-FF04-4101-8D1D-E7C99CB8C360}"/>
              </a:ext>
            </a:extLst>
          </p:cNvPr>
          <p:cNvSpPr txBox="1"/>
          <p:nvPr/>
        </p:nvSpPr>
        <p:spPr>
          <a:xfrm>
            <a:off x="712381" y="4759298"/>
            <a:ext cx="1064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Note : Machine learning approach can differentiate bites and breaks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74AFE5-CD46-48BD-8777-7FA0B63390CF}"/>
              </a:ext>
            </a:extLst>
          </p:cNvPr>
          <p:cNvSpPr txBox="1"/>
          <p:nvPr/>
        </p:nvSpPr>
        <p:spPr>
          <a:xfrm>
            <a:off x="158601" y="1575799"/>
            <a:ext cx="4105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GB" sz="2400" dirty="0"/>
              <a:t>Incompressible noise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FD26F67-3782-43B5-BBA6-B815F0FBD1A0}"/>
              </a:ext>
            </a:extLst>
          </p:cNvPr>
          <p:cNvGrpSpPr/>
          <p:nvPr/>
        </p:nvGrpSpPr>
        <p:grpSpPr>
          <a:xfrm>
            <a:off x="1667538" y="2772422"/>
            <a:ext cx="9081978" cy="1313156"/>
            <a:chOff x="1667538" y="2186317"/>
            <a:chExt cx="9081978" cy="1313156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AE8537B-14F0-4839-B6B0-4A5067A11378}"/>
                </a:ext>
              </a:extLst>
            </p:cNvPr>
            <p:cNvSpPr/>
            <p:nvPr/>
          </p:nvSpPr>
          <p:spPr>
            <a:xfrm>
              <a:off x="1667538" y="2186320"/>
              <a:ext cx="1562986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Recordings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5BDD29A-1BAD-408E-88F0-A1E3FCD8E635}"/>
                </a:ext>
              </a:extLst>
            </p:cNvPr>
            <p:cNvCxnSpPr>
              <a:cxnSpLocks/>
              <a:stCxn id="10" idx="3"/>
              <a:endCxn id="15" idx="1"/>
            </p:cNvCxnSpPr>
            <p:nvPr/>
          </p:nvCxnSpPr>
          <p:spPr>
            <a:xfrm flipV="1">
              <a:off x="3230524" y="2484030"/>
              <a:ext cx="1733107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B722D54-C22D-4A09-B779-E55E8C45539A}"/>
                </a:ext>
              </a:extLst>
            </p:cNvPr>
            <p:cNvSpPr/>
            <p:nvPr/>
          </p:nvSpPr>
          <p:spPr>
            <a:xfrm>
              <a:off x="4963631" y="2186318"/>
              <a:ext cx="2264735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Frame with undetermined noise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B596EE1-5F1E-4824-ACCE-C6DA795E015E}"/>
                </a:ext>
              </a:extLst>
            </p:cNvPr>
            <p:cNvSpPr/>
            <p:nvPr/>
          </p:nvSpPr>
          <p:spPr>
            <a:xfrm>
              <a:off x="9108557" y="2186317"/>
              <a:ext cx="1640959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Prediction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146D938-CCAA-4D85-B34C-5B9E3486BB82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7228366" y="2484030"/>
              <a:ext cx="18801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C77DA2D-C33E-44A1-B362-97BCF790E50F}"/>
                </a:ext>
              </a:extLst>
            </p:cNvPr>
            <p:cNvSpPr txBox="1"/>
            <p:nvPr/>
          </p:nvSpPr>
          <p:spPr>
            <a:xfrm>
              <a:off x="3438744" y="2630200"/>
              <a:ext cx="11695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Amplitude selection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2912FFC-FA4B-43D6-9A79-2B081B68D7D1}"/>
                </a:ext>
              </a:extLst>
            </p:cNvPr>
            <p:cNvSpPr txBox="1"/>
            <p:nvPr/>
          </p:nvSpPr>
          <p:spPr>
            <a:xfrm>
              <a:off x="7101218" y="2576143"/>
              <a:ext cx="213448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Machine Learning Model trained to differentiate noises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6136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Context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7862-E0AD-4C75-9C1D-90CFF8A8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31" y="1726268"/>
            <a:ext cx="7777856" cy="3405463"/>
          </a:xfrm>
        </p:spPr>
        <p:txBody>
          <a:bodyPr anchor="ctr">
            <a:normAutofit/>
          </a:bodyPr>
          <a:lstStyle/>
          <a:p>
            <a:r>
              <a:rPr lang="fr-FR" dirty="0"/>
              <a:t>Automation of data acquisition</a:t>
            </a:r>
          </a:p>
          <a:p>
            <a:endParaRPr lang="fr-FR" dirty="0"/>
          </a:p>
          <a:p>
            <a:pPr>
              <a:spcBef>
                <a:spcPts val="0"/>
              </a:spcBef>
            </a:pPr>
            <a:r>
              <a:rPr lang="en-US" dirty="0"/>
              <a:t>Task to be </a:t>
            </a:r>
            <a:r>
              <a:rPr lang="en-GB" dirty="0"/>
              <a:t>digitised</a:t>
            </a:r>
            <a:r>
              <a:rPr lang="en-US" dirty="0"/>
              <a:t>: Counting of breaks and bites when cats eat kibbles from video recordings.</a:t>
            </a:r>
          </a:p>
          <a:p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Test of an acquisition protocol for event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detection</a:t>
            </a:r>
            <a:r>
              <a:rPr lang="fr-FR" dirty="0"/>
              <a:t> </a:t>
            </a:r>
          </a:p>
        </p:txBody>
      </p:sp>
      <p:pic>
        <p:nvPicPr>
          <p:cNvPr id="1026" name="Picture 2" descr="Chat qui mange des croquettes | Chats et chatons, Croquettes, Chat">
            <a:extLst>
              <a:ext uri="{FF2B5EF4-FFF2-40B4-BE49-F238E27FC236}">
                <a16:creationId xmlns:a16="http://schemas.microsoft.com/office/drawing/2014/main" id="{EDE1452B-A7D6-4786-98EB-BB97E8CE7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482" y="1166537"/>
            <a:ext cx="4643730" cy="5131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4E7859-B42B-4888-98B0-6193B021F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4057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93F84-EB92-4871-830A-DA4889A99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20</a:t>
            </a:fld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6B2639-43E2-4BA2-A773-A97F0AB64C4D}"/>
              </a:ext>
            </a:extLst>
          </p:cNvPr>
          <p:cNvSpPr txBox="1"/>
          <p:nvPr/>
        </p:nvSpPr>
        <p:spPr>
          <a:xfrm>
            <a:off x="806116" y="1597729"/>
            <a:ext cx="1054768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Data acquisition method</a:t>
            </a:r>
          </a:p>
          <a:p>
            <a:r>
              <a:rPr lang="en-US" sz="2400" dirty="0"/>
              <a:t>Noise is a limiting factor for prediction. It must be kept to a minimum</a:t>
            </a:r>
          </a:p>
          <a:p>
            <a:endParaRPr lang="en-US" sz="2400" dirty="0"/>
          </a:p>
          <a:p>
            <a:r>
              <a:rPr lang="en-US" sz="2400" dirty="0"/>
              <a:t>Weak labeling limits the possibilities in terms of the technique that can be used for prediction.</a:t>
            </a:r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acoustic data for detection of events</a:t>
            </a:r>
          </a:p>
          <a:p>
            <a:r>
              <a:rPr lang="en-GB" sz="2400" dirty="0"/>
              <a:t>Break </a:t>
            </a:r>
            <a:r>
              <a:rPr lang="en-US" sz="2400" dirty="0"/>
              <a:t>produce a quite identifiable sound. Bites could be more difficult.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44654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F64FF-C8DD-4BD3-8C38-10DC7F9F3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421" y="786392"/>
            <a:ext cx="9585158" cy="3990145"/>
          </a:xfrm>
          <a:ln w="44450">
            <a:solidFill>
              <a:srgbClr val="D2D0D0"/>
            </a:solidFill>
          </a:ln>
        </p:spPr>
        <p:txBody>
          <a:bodyPr anchor="t">
            <a:normAutofit/>
          </a:bodyPr>
          <a:lstStyle/>
          <a:p>
            <a:pPr algn="ctr"/>
            <a:r>
              <a:rPr lang="fr-FR" sz="4800" b="1" dirty="0">
                <a:solidFill>
                  <a:srgbClr val="0000E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</a:p>
        </p:txBody>
      </p:sp>
      <p:pic>
        <p:nvPicPr>
          <p:cNvPr id="5" name="Espace réservé du contenu 4" descr="https://toppng.com/show_download/198972/imagenes-de-gatos-png-transparent-cute-cat/largeUne image contenant chat, mammifère, chat domestique&#10;&#10;Description générée automatiquement">
            <a:extLst>
              <a:ext uri="{FF2B5EF4-FFF2-40B4-BE49-F238E27FC236}">
                <a16:creationId xmlns:a16="http://schemas.microsoft.com/office/drawing/2014/main" id="{01325370-D9D7-4354-9441-3779FC5E47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95912" y="1533525"/>
            <a:ext cx="5581650" cy="3790950"/>
          </a:xfrm>
        </p:spPr>
      </p:pic>
      <p:pic>
        <p:nvPicPr>
          <p:cNvPr id="1026" name="Picture 2" descr="https://www.pngarts.com/explore/95398/download/95397Cute Cat PNG Image">
            <a:extLst>
              <a:ext uri="{FF2B5EF4-FFF2-40B4-BE49-F238E27FC236}">
                <a16:creationId xmlns:a16="http://schemas.microsoft.com/office/drawing/2014/main" id="{8E5F43F4-5CD3-48C2-AA76-6431ADB93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6575" y="1548564"/>
            <a:ext cx="603885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D31DC-C737-435D-9129-A721D5820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21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237AB-BB61-493F-A74C-472C9B9D8273}"/>
              </a:ext>
            </a:extLst>
          </p:cNvPr>
          <p:cNvSpPr txBox="1"/>
          <p:nvPr/>
        </p:nvSpPr>
        <p:spPr>
          <a:xfrm>
            <a:off x="1303421" y="4818396"/>
            <a:ext cx="9585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  <a:cs typeface="Aharoni" panose="02010803020104030203" pitchFamily="2" charset="-79"/>
              </a:rPr>
              <a:t>Image sources :  </a:t>
            </a:r>
            <a:r>
              <a:rPr lang="en-GB" dirty="0">
                <a:latin typeface="+mj-lt"/>
                <a:cs typeface="Aharoni" panose="02010803020104030203" pitchFamily="2" charset="-79"/>
              </a:rPr>
              <a:t>pngarts.com and </a:t>
            </a:r>
            <a:r>
              <a:rPr lang="en-GB" dirty="0" err="1">
                <a:latin typeface="+mj-lt"/>
                <a:cs typeface="Aharoni" panose="02010803020104030203" pitchFamily="2" charset="-79"/>
              </a:rPr>
              <a:t>Verlina</a:t>
            </a:r>
            <a:endParaRPr lang="en-GB" dirty="0">
              <a:latin typeface="+mj-lt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17975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940D3E8-7E8B-48B6-AEFF-34B3356E4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11601450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>
            <a:extLst>
              <a:ext uri="{FF2B5EF4-FFF2-40B4-BE49-F238E27FC236}">
                <a16:creationId xmlns:a16="http://schemas.microsoft.com/office/drawing/2014/main" id="{E0015985-2CB9-4EAC-9CC4-E30FA03AD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37" y="4581525"/>
            <a:ext cx="11020425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77CD896B-C8AA-484E-B9FA-692866F07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2206248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3" name="Picture 9">
            <a:extLst>
              <a:ext uri="{FF2B5EF4-FFF2-40B4-BE49-F238E27FC236}">
                <a16:creationId xmlns:a16="http://schemas.microsoft.com/office/drawing/2014/main" id="{CFDD4DDE-9572-44C4-B01B-7C2AAFC33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3142039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5">
            <a:extLst>
              <a:ext uri="{FF2B5EF4-FFF2-40B4-BE49-F238E27FC236}">
                <a16:creationId xmlns:a16="http://schemas.microsoft.com/office/drawing/2014/main" id="{E7C68A79-5E8E-4E11-A3D5-9D83FE77A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50" y="1546168"/>
            <a:ext cx="92583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udio_clean_short">
            <a:hlinkClick r:id="" action="ppaction://media"/>
            <a:extLst>
              <a:ext uri="{FF2B5EF4-FFF2-40B4-BE49-F238E27FC236}">
                <a16:creationId xmlns:a16="http://schemas.microsoft.com/office/drawing/2014/main" id="{56BF550E-2CC6-4968-8B78-F1FCBC74C8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2087185"/>
            <a:ext cx="609600" cy="609600"/>
          </a:xfrm>
          <a:prstGeom prst="rect">
            <a:avLst/>
          </a:prstGeom>
        </p:spPr>
      </p:pic>
      <p:pic>
        <p:nvPicPr>
          <p:cNvPr id="14" name="audio_original_original">
            <a:hlinkClick r:id="" action="ppaction://media"/>
            <a:extLst>
              <a:ext uri="{FF2B5EF4-FFF2-40B4-BE49-F238E27FC236}">
                <a16:creationId xmlns:a16="http://schemas.microsoft.com/office/drawing/2014/main" id="{B26DE830-AC60-42E9-A300-ACD9A23B81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3046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2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4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– Processing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ICA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CE066112-0A11-45E5-A7B3-AF9786861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</a:t>
            </a:r>
            <a:r>
              <a:rPr lang="en-GB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ndependent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omponent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nalysis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(method of blind source separation)</a:t>
            </a:r>
            <a:endParaRPr lang="en-US" dirty="0"/>
          </a:p>
          <a:p>
            <a:endParaRPr lang="fr-FR" dirty="0"/>
          </a:p>
          <a:p>
            <a:pPr marL="0" indent="0">
              <a:buNone/>
            </a:pPr>
            <a:r>
              <a:rPr lang="en-US" sz="2400" b="1" dirty="0"/>
              <a:t>IDEA : </a:t>
            </a:r>
            <a:r>
              <a:rPr lang="en-US" sz="2400" dirty="0"/>
              <a:t>try this method to isolate the different independent sources, to separate the sound of interest (cat breaking and chewing) from the rest. Would like to separate the following sources :</a:t>
            </a:r>
          </a:p>
          <a:p>
            <a:pPr marL="0" indent="0">
              <a:buNone/>
            </a:pPr>
            <a:r>
              <a:rPr lang="en-US" sz="2400" dirty="0"/>
              <a:t>	 - cat</a:t>
            </a:r>
          </a:p>
          <a:p>
            <a:pPr marL="0" indent="0">
              <a:buNone/>
            </a:pPr>
            <a:r>
              <a:rPr lang="en-US" sz="2400" dirty="0"/>
              <a:t>	 - human (voices)</a:t>
            </a:r>
          </a:p>
          <a:p>
            <a:pPr marL="0" indent="0">
              <a:buNone/>
            </a:pPr>
            <a:r>
              <a:rPr lang="en-US" sz="2400" dirty="0"/>
              <a:t>	 - electronic machines (interferences)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BUT : </a:t>
            </a:r>
            <a:r>
              <a:rPr lang="en-US" sz="2400" dirty="0"/>
              <a:t>need simultaneous recordings, thus multiple microphone</a:t>
            </a:r>
          </a:p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A1CA2-A8C4-49F9-9517-66CAB785B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207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C. Functional data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0C50A7-335F-4C09-A2CE-BDE87CBE2E58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7EFAD7-C904-4C24-AEC1-B528DBD5EAA6}"/>
              </a:ext>
            </a:extLst>
          </p:cNvPr>
          <p:cNvGrpSpPr/>
          <p:nvPr/>
        </p:nvGrpSpPr>
        <p:grpSpPr>
          <a:xfrm>
            <a:off x="0" y="1325563"/>
            <a:ext cx="7913346" cy="4864999"/>
            <a:chOff x="220850" y="2360268"/>
            <a:chExt cx="6848475" cy="3989842"/>
          </a:xfrm>
        </p:grpSpPr>
        <p:pic>
          <p:nvPicPr>
            <p:cNvPr id="1046" name="Picture 22">
              <a:extLst>
                <a:ext uri="{FF2B5EF4-FFF2-40B4-BE49-F238E27FC236}">
                  <a16:creationId xmlns:a16="http://schemas.microsoft.com/office/drawing/2014/main" id="{6CE0B863-4518-423C-B303-08DC9B9972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0850" y="2406760"/>
              <a:ext cx="6848475" cy="3943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24">
              <a:extLst>
                <a:ext uri="{FF2B5EF4-FFF2-40B4-BE49-F238E27FC236}">
                  <a16:creationId xmlns:a16="http://schemas.microsoft.com/office/drawing/2014/main" id="{C82E1758-D9B9-4068-84E5-2A9940B226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7573" y="2360268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0" name="Picture 26">
              <a:extLst>
                <a:ext uri="{FF2B5EF4-FFF2-40B4-BE49-F238E27FC236}">
                  <a16:creationId xmlns:a16="http://schemas.microsoft.com/office/drawing/2014/main" id="{A446F536-379E-4949-899B-6718E7B849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62" y="3003096"/>
              <a:ext cx="2727172" cy="941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6CD70BCA-994A-4696-803A-787A0DA0B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88CFBEC-FD8C-48E6-AEC4-846090743C72}" type="slidenum">
              <a:rPr lang="fr-FR" smtClean="0"/>
              <a:t>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34202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Labelling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A3F96-F882-4733-A852-9DF2A5D5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25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2E16F-7611-423F-8BED-BF420B692389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262086-7687-4449-8C32-E2AC65454613}"/>
              </a:ext>
            </a:extLst>
          </p:cNvPr>
          <p:cNvGrpSpPr/>
          <p:nvPr/>
        </p:nvGrpSpPr>
        <p:grpSpPr>
          <a:xfrm>
            <a:off x="285484" y="1476775"/>
            <a:ext cx="7286570" cy="4998120"/>
            <a:chOff x="223838" y="1723355"/>
            <a:chExt cx="6715125" cy="4632995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348822B0-A33D-47B5-A218-0A2947C2DC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838" y="1860550"/>
              <a:ext cx="6715125" cy="449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317D49F2-C399-43BA-8632-D202D49CCD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730" y="1991207"/>
              <a:ext cx="3448050" cy="1190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E9CE7CBB-647B-42E6-ABCF-AC77F8E0CE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5362" y="1723355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96318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26</a:t>
            </a:fld>
            <a:endParaRPr lang="fr-FR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F4C0CAA-DD7B-456C-9D54-644967EE5FD9}"/>
              </a:ext>
            </a:extLst>
          </p:cNvPr>
          <p:cNvGrpSpPr/>
          <p:nvPr/>
        </p:nvGrpSpPr>
        <p:grpSpPr>
          <a:xfrm>
            <a:off x="2510587" y="2283911"/>
            <a:ext cx="7507705" cy="365125"/>
            <a:chOff x="2342147" y="1646237"/>
            <a:chExt cx="7507705" cy="36512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967FF42-EF6A-4A0A-BC0C-253F0D84821C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CBC825-D609-4811-B59E-2638E7A422C4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62DCF3D-EFF8-4811-8725-212D01C4A54F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3E9C898-F3A1-42FD-94AD-350C5CADAD97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EC92F58-2321-470F-8846-08268215B226}"/>
              </a:ext>
            </a:extLst>
          </p:cNvPr>
          <p:cNvSpPr/>
          <p:nvPr/>
        </p:nvSpPr>
        <p:spPr>
          <a:xfrm>
            <a:off x="6098012" y="2023265"/>
            <a:ext cx="425114" cy="932450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446A0C9-7AB3-4FA6-8F0D-0F8A68F9BDCA}"/>
              </a:ext>
            </a:extLst>
          </p:cNvPr>
          <p:cNvSpPr/>
          <p:nvPr/>
        </p:nvSpPr>
        <p:spPr>
          <a:xfrm>
            <a:off x="4116805" y="2027319"/>
            <a:ext cx="425114" cy="932450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61FB67-45EC-4E6A-844E-F500F9D45FFD}"/>
              </a:ext>
            </a:extLst>
          </p:cNvPr>
          <p:cNvSpPr/>
          <p:nvPr/>
        </p:nvSpPr>
        <p:spPr>
          <a:xfrm>
            <a:off x="8279730" y="2000247"/>
            <a:ext cx="425114" cy="932450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F40D90C-574D-4E25-9D55-5C5098892578}"/>
              </a:ext>
            </a:extLst>
          </p:cNvPr>
          <p:cNvCxnSpPr>
            <a:cxnSpLocks/>
            <a:stCxn id="35" idx="2"/>
            <a:endCxn id="41" idx="0"/>
          </p:cNvCxnSpPr>
          <p:nvPr/>
        </p:nvCxnSpPr>
        <p:spPr>
          <a:xfrm flipH="1">
            <a:off x="4325340" y="2959769"/>
            <a:ext cx="4022" cy="57892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C193742-E8CC-4F37-838C-E24A2EDDDCDB}"/>
              </a:ext>
            </a:extLst>
          </p:cNvPr>
          <p:cNvSpPr txBox="1"/>
          <p:nvPr/>
        </p:nvSpPr>
        <p:spPr>
          <a:xfrm>
            <a:off x="3469091" y="3538689"/>
            <a:ext cx="17124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6">
                    <a:lumMod val="50000"/>
                  </a:schemeClr>
                </a:solidFill>
              </a:rPr>
              <a:t>Predicted as Background noise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2E72E64-D9A8-42FB-B23F-BAFFD841E85F}"/>
              </a:ext>
            </a:extLst>
          </p:cNvPr>
          <p:cNvSpPr txBox="1"/>
          <p:nvPr/>
        </p:nvSpPr>
        <p:spPr>
          <a:xfrm>
            <a:off x="7724271" y="3657571"/>
            <a:ext cx="15360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2"/>
                </a:solidFill>
              </a:rPr>
              <a:t>Predicted as break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399C7DD-60D2-4123-BC5E-81BA572BC509}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>
            <a:off x="8492287" y="2932697"/>
            <a:ext cx="0" cy="7248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F50863-6469-4253-982B-95C0B0D4B7F1}"/>
              </a:ext>
            </a:extLst>
          </p:cNvPr>
          <p:cNvCxnSpPr>
            <a:cxnSpLocks/>
            <a:stCxn id="34" idx="2"/>
            <a:endCxn id="60" idx="0"/>
          </p:cNvCxnSpPr>
          <p:nvPr/>
        </p:nvCxnSpPr>
        <p:spPr>
          <a:xfrm>
            <a:off x="6310569" y="2955715"/>
            <a:ext cx="7992" cy="64147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58CE23B-D1EE-4E4D-9801-6F694CF1846E}"/>
              </a:ext>
            </a:extLst>
          </p:cNvPr>
          <p:cNvSpPr txBox="1"/>
          <p:nvPr/>
        </p:nvSpPr>
        <p:spPr>
          <a:xfrm>
            <a:off x="5462312" y="3597186"/>
            <a:ext cx="1712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1"/>
                </a:solidFill>
              </a:rPr>
              <a:t>Contentious prediction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5E34A4B-3C5A-44FB-9FD0-4143ACE24904}"/>
              </a:ext>
            </a:extLst>
          </p:cNvPr>
          <p:cNvSpPr/>
          <p:nvPr/>
        </p:nvSpPr>
        <p:spPr>
          <a:xfrm>
            <a:off x="764012" y="5171528"/>
            <a:ext cx="425114" cy="93245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D11B79F-CBE9-475F-8AFF-476B253C04B4}"/>
              </a:ext>
            </a:extLst>
          </p:cNvPr>
          <p:cNvSpPr txBox="1"/>
          <p:nvPr/>
        </p:nvSpPr>
        <p:spPr>
          <a:xfrm>
            <a:off x="1356570" y="5367061"/>
            <a:ext cx="4739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= Frame described by features</a:t>
            </a:r>
          </a:p>
        </p:txBody>
      </p:sp>
    </p:spTree>
    <p:extLst>
      <p:ext uri="{BB962C8B-B14F-4D97-AF65-F5344CB8AC3E}">
        <p14:creationId xmlns:p14="http://schemas.microsoft.com/office/powerpoint/2010/main" val="31341436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– manual 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ACA15B-F232-4076-87F0-7B4ED3DA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27</a:t>
            </a:fld>
            <a:endParaRPr lang="fr-FR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C93178D-95F2-4934-BDD4-BD57C457C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33" y="1412081"/>
            <a:ext cx="8248650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948A488-40E2-46D2-AA77-F11F5B466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142" y="6129823"/>
            <a:ext cx="6198518" cy="81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50133F-620E-4B29-834F-0B64F78A3A3A}"/>
              </a:ext>
            </a:extLst>
          </p:cNvPr>
          <p:cNvSpPr txBox="1"/>
          <p:nvPr/>
        </p:nvSpPr>
        <p:spPr>
          <a:xfrm>
            <a:off x="8610600" y="2933015"/>
            <a:ext cx="314776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P</a:t>
            </a:r>
            <a:r>
              <a:rPr lang="en-US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roblem</a:t>
            </a:r>
            <a:r>
              <a:rPr lang="en-US" sz="2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: can’t predict correctly recordings without any break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305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36295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-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application of the random forest model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4DD3-0EAD-4878-9C46-9659AA8A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28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232111-86E6-41B7-8599-47764E202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85" y="1636295"/>
            <a:ext cx="4743450" cy="1466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66655-E6F8-48B7-A8BE-1E49AAF0817B}"/>
              </a:ext>
            </a:extLst>
          </p:cNvPr>
          <p:cNvSpPr txBox="1"/>
          <p:nvPr/>
        </p:nvSpPr>
        <p:spPr>
          <a:xfrm>
            <a:off x="317836" y="3308279"/>
            <a:ext cx="42712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Going through the entire sample through frames, and using the random forest model to predict the probability for the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fram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of being an event or not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Then finding an optimal probability limit (probability of being an event) and distance between 2 peaks to count the total number of peaks</a:t>
            </a:r>
            <a:endParaRPr lang="en-US" dirty="0"/>
          </a:p>
          <a:p>
            <a:endParaRPr lang="en-GB" dirty="0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D401ADE9-06DB-4A13-B010-C4BA10FC2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592" y="1934160"/>
            <a:ext cx="699135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3FE7C752-487E-4A57-B18C-31F23D204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7872" y="6263619"/>
            <a:ext cx="14573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65753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D507229-6663-4BD8-9EF7-C5CAC36CC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413" y="1285875"/>
            <a:ext cx="86391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97A0B8-0B25-4EE8-B7FF-E99F93866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2911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Issues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6460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Does the data acquisition method allow enough data quality for event counting ?</a:t>
            </a:r>
          </a:p>
          <a:p>
            <a:endParaRPr lang="en-US" sz="3600" dirty="0"/>
          </a:p>
          <a:p>
            <a:r>
              <a:rPr lang="en-US" sz="3600" dirty="0"/>
              <a:t>Does audio data allow the detection of events?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4F296B-99FE-4F50-8900-5E9FC2C2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3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Overview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208"/>
            <a:ext cx="10515600" cy="43513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/>
              <a:t>I – Quality of the Mars data protocol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II –  Event counting from audio recordings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B9CDB3-277B-4C64-868A-CC8A6077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4576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A. Data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85CFC-D609-4C67-9245-6A24C5E9C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5</a:t>
            </a:fld>
            <a:endParaRPr lang="fr-FR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FA91266-3B67-41AD-B506-83CE539439C2}"/>
              </a:ext>
            </a:extLst>
          </p:cNvPr>
          <p:cNvSpPr/>
          <p:nvPr/>
        </p:nvSpPr>
        <p:spPr>
          <a:xfrm>
            <a:off x="1031699" y="2890196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Experiment info's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B2E385A-2EC5-4F8B-A0AA-ACD374BF2ED5}"/>
              </a:ext>
            </a:extLst>
          </p:cNvPr>
          <p:cNvSpPr/>
          <p:nvPr/>
        </p:nvSpPr>
        <p:spPr>
          <a:xfrm>
            <a:off x="4821150" y="2890196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Recording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56AE38E-C07A-45DC-9A87-CA04A493A6C2}"/>
              </a:ext>
            </a:extLst>
          </p:cNvPr>
          <p:cNvSpPr/>
          <p:nvPr/>
        </p:nvSpPr>
        <p:spPr>
          <a:xfrm>
            <a:off x="8610601" y="2890196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Labels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CE54B-B0FA-4740-BB80-ED9357AA0DB5}"/>
              </a:ext>
            </a:extLst>
          </p:cNvPr>
          <p:cNvSpPr txBox="1"/>
          <p:nvPr/>
        </p:nvSpPr>
        <p:spPr>
          <a:xfrm>
            <a:off x="1031699" y="4109659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Diet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Kibble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Session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A4BE7-76BD-4E7B-861E-5CFFE1CDF62F}"/>
              </a:ext>
            </a:extLst>
          </p:cNvPr>
          <p:cNvSpPr txBox="1"/>
          <p:nvPr/>
        </p:nvSpPr>
        <p:spPr>
          <a:xfrm>
            <a:off x="4821150" y="4106199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Amplitude values</a:t>
            </a:r>
          </a:p>
          <a:p>
            <a:pPr algn="ctr"/>
            <a:r>
              <a:rPr lang="en-GB" dirty="0"/>
              <a:t>25 seconds x 44,1kHz</a:t>
            </a:r>
          </a:p>
          <a:p>
            <a:pPr algn="ctr"/>
            <a:r>
              <a:rPr lang="en-GB" dirty="0"/>
              <a:t>=</a:t>
            </a:r>
          </a:p>
          <a:p>
            <a:pPr algn="ctr"/>
            <a:r>
              <a:rPr lang="en-GB" dirty="0"/>
              <a:t>1,1 million variables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F1BA27-2363-481B-8FFF-C38B82111EA9}"/>
              </a:ext>
            </a:extLst>
          </p:cNvPr>
          <p:cNvSpPr txBox="1"/>
          <p:nvPr/>
        </p:nvSpPr>
        <p:spPr>
          <a:xfrm>
            <a:off x="8610601" y="4106199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breaks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bites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2F37B0A-A203-428D-8826-E61DFA800F91}"/>
              </a:ext>
            </a:extLst>
          </p:cNvPr>
          <p:cNvSpPr/>
          <p:nvPr/>
        </p:nvSpPr>
        <p:spPr>
          <a:xfrm>
            <a:off x="3680717" y="1071724"/>
            <a:ext cx="5024063" cy="646331"/>
          </a:xfrm>
          <a:prstGeom prst="roundRect">
            <a:avLst/>
          </a:prstGeom>
          <a:noFill/>
          <a:ln w="38100"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A cat eats a kibble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534F114-6562-4E60-9AF3-0CC95D71EF56}"/>
              </a:ext>
            </a:extLst>
          </p:cNvPr>
          <p:cNvCxnSpPr>
            <a:stCxn id="17" idx="2"/>
            <a:endCxn id="10" idx="0"/>
          </p:cNvCxnSpPr>
          <p:nvPr/>
        </p:nvCxnSpPr>
        <p:spPr>
          <a:xfrm flipH="1">
            <a:off x="2403299" y="1718055"/>
            <a:ext cx="3789450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62D46F-36BA-452C-990B-E31CB7CC7008}"/>
              </a:ext>
            </a:extLst>
          </p:cNvPr>
          <p:cNvCxnSpPr>
            <a:cxnSpLocks/>
            <a:stCxn id="17" idx="2"/>
            <a:endCxn id="11" idx="0"/>
          </p:cNvCxnSpPr>
          <p:nvPr/>
        </p:nvCxnSpPr>
        <p:spPr>
          <a:xfrm>
            <a:off x="6192749" y="1718055"/>
            <a:ext cx="1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FDA91D7-7A05-43A4-AA84-E4CF5F1BDE89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>
            <a:off x="6192749" y="1718055"/>
            <a:ext cx="3789452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566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336A1CF-56CC-48A3-9805-08FDE3483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175" y="2162335"/>
            <a:ext cx="7848600" cy="39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B. Visualisation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00D9E-3A1B-4B72-8465-6DA8C6F3D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6</a:t>
            </a:fld>
            <a:endParaRPr lang="fr-F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EF066B8-6F93-4D03-AF69-D57435A40A95}"/>
              </a:ext>
            </a:extLst>
          </p:cNvPr>
          <p:cNvSpPr txBox="1"/>
          <p:nvPr/>
        </p:nvSpPr>
        <p:spPr>
          <a:xfrm>
            <a:off x="806530" y="1325563"/>
            <a:ext cx="29216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Record 32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 break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23 bites</a:t>
            </a:r>
            <a:endParaRPr lang="en-US" sz="24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DCB4DBA-C55E-4B72-BDD7-9C3AFBB01F96}"/>
              </a:ext>
            </a:extLst>
          </p:cNvPr>
          <p:cNvGrpSpPr/>
          <p:nvPr/>
        </p:nvGrpSpPr>
        <p:grpSpPr>
          <a:xfrm>
            <a:off x="466225" y="3428592"/>
            <a:ext cx="3263564" cy="369332"/>
            <a:chOff x="466225" y="4066264"/>
            <a:chExt cx="3263564" cy="3693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EA0915A-65FC-4AEA-A850-58B5329D9BB2}"/>
                </a:ext>
              </a:extLst>
            </p:cNvPr>
            <p:cNvSpPr txBox="1"/>
            <p:nvPr/>
          </p:nvSpPr>
          <p:spPr>
            <a:xfrm>
              <a:off x="466225" y="4066264"/>
              <a:ext cx="19852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Spectrogram STFT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605FDEE-F637-4502-8A47-2D50BFD8FD08}"/>
                </a:ext>
              </a:extLst>
            </p:cNvPr>
            <p:cNvCxnSpPr>
              <a:stCxn id="19" idx="3"/>
            </p:cNvCxnSpPr>
            <p:nvPr/>
          </p:nvCxnSpPr>
          <p:spPr>
            <a:xfrm>
              <a:off x="2451435" y="4250930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7F70803-98C8-436A-94E3-87AAAA22DAFC}"/>
              </a:ext>
            </a:extLst>
          </p:cNvPr>
          <p:cNvGrpSpPr/>
          <p:nvPr/>
        </p:nvGrpSpPr>
        <p:grpSpPr>
          <a:xfrm>
            <a:off x="466225" y="5421254"/>
            <a:ext cx="3263564" cy="646331"/>
            <a:chOff x="466225" y="5710019"/>
            <a:chExt cx="3263564" cy="6463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8196FE-68FC-4DF2-86F6-344E114E71EA}"/>
                </a:ext>
              </a:extLst>
            </p:cNvPr>
            <p:cNvSpPr txBox="1"/>
            <p:nvPr/>
          </p:nvSpPr>
          <p:spPr>
            <a:xfrm>
              <a:off x="466225" y="5710019"/>
              <a:ext cx="1985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Oscillogram</a:t>
              </a:r>
            </a:p>
            <a:p>
              <a:pPr algn="ctr"/>
              <a:r>
                <a:rPr lang="en-GB" dirty="0"/>
                <a:t>(Amplitude curve)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5723FC2-056F-424C-93EA-D3CC35A13F3C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>
              <a:off x="2451435" y="6033185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audio_32">
            <a:hlinkClick r:id="" action="ppaction://media"/>
            <a:extLst>
              <a:ext uri="{FF2B5EF4-FFF2-40B4-BE49-F238E27FC236}">
                <a16:creationId xmlns:a16="http://schemas.microsoft.com/office/drawing/2014/main" id="{8E0C5159-491E-4CBF-86E5-F1F9412510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80899" y="2221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8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C. Processing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DC539C7-EAAC-434D-869A-C5E2D73DBAA2}"/>
              </a:ext>
            </a:extLst>
          </p:cNvPr>
          <p:cNvSpPr/>
          <p:nvPr/>
        </p:nvSpPr>
        <p:spPr>
          <a:xfrm>
            <a:off x="591726" y="1966003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Reducing</a:t>
            </a:r>
            <a:r>
              <a:rPr lang="fr-FR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noise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E2C3481-EDEF-4EBD-8C7D-8A37744F0134}"/>
              </a:ext>
            </a:extLst>
          </p:cNvPr>
          <p:cNvSpPr/>
          <p:nvPr/>
        </p:nvSpPr>
        <p:spPr>
          <a:xfrm>
            <a:off x="591726" y="4916404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Predicting with a weak label *</a:t>
            </a:r>
            <a:endParaRPr lang="fr-FR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041F33F-6DBC-4183-8CF8-BBEE4829B17D}"/>
              </a:ext>
            </a:extLst>
          </p:cNvPr>
          <p:cNvSpPr txBox="1"/>
          <p:nvPr/>
        </p:nvSpPr>
        <p:spPr>
          <a:xfrm>
            <a:off x="3228311" y="1408374"/>
            <a:ext cx="4784203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Filtering</a:t>
            </a:r>
            <a:r>
              <a:rPr lang="fr-FR" sz="2800" dirty="0"/>
              <a:t> </a:t>
            </a:r>
            <a:r>
              <a:rPr lang="en-GB" sz="2800" dirty="0"/>
              <a:t>frequencies</a:t>
            </a:r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err="1"/>
              <a:t>Independant</a:t>
            </a:r>
            <a:r>
              <a:rPr lang="fr-FR" sz="2800" dirty="0"/>
              <a:t> Component </a:t>
            </a:r>
            <a:r>
              <a:rPr lang="fr-FR" sz="2800" dirty="0" err="1"/>
              <a:t>Analysis</a:t>
            </a:r>
            <a:r>
              <a:rPr lang="fr-FR" sz="2800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1ECB52D-B3C6-475A-8D27-7FFF3AD38A19}"/>
              </a:ext>
            </a:extLst>
          </p:cNvPr>
          <p:cNvSpPr txBox="1"/>
          <p:nvPr/>
        </p:nvSpPr>
        <p:spPr>
          <a:xfrm>
            <a:off x="3228311" y="5232285"/>
            <a:ext cx="456839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Functional data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1A8B8C-A765-40CC-A352-0FE48EDD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7</a:t>
            </a:fld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1E7F0C-EC70-454A-A7AB-9B39D0E45EA7}"/>
              </a:ext>
            </a:extLst>
          </p:cNvPr>
          <p:cNvSpPr txBox="1"/>
          <p:nvPr/>
        </p:nvSpPr>
        <p:spPr>
          <a:xfrm>
            <a:off x="8610600" y="1408374"/>
            <a:ext cx="3155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Does not allow automation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35C0B-CD37-4107-93AB-EFC4A306BAD6}"/>
              </a:ext>
            </a:extLst>
          </p:cNvPr>
          <p:cNvSpPr txBox="1"/>
          <p:nvPr/>
        </p:nvSpPr>
        <p:spPr>
          <a:xfrm>
            <a:off x="4224884" y="793628"/>
            <a:ext cx="2575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METHOD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7E5D54-16C4-47F5-8732-EC88440A7BAB}"/>
              </a:ext>
            </a:extLst>
          </p:cNvPr>
          <p:cNvSpPr txBox="1"/>
          <p:nvPr/>
        </p:nvSpPr>
        <p:spPr>
          <a:xfrm>
            <a:off x="8610600" y="2974420"/>
            <a:ext cx="31553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Protocol has to be modify (several microphones)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6B3B0B-4CB7-4CEB-B8B8-450FDE206C12}"/>
              </a:ext>
            </a:extLst>
          </p:cNvPr>
          <p:cNvSpPr txBox="1"/>
          <p:nvPr/>
        </p:nvSpPr>
        <p:spPr>
          <a:xfrm>
            <a:off x="8610600" y="5016840"/>
            <a:ext cx="3155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Does not work on noisy data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C4326DC-9D10-41DA-90DA-EA878847AA0B}"/>
              </a:ext>
            </a:extLst>
          </p:cNvPr>
          <p:cNvCxnSpPr>
            <a:cxnSpLocks/>
          </p:cNvCxnSpPr>
          <p:nvPr/>
        </p:nvCxnSpPr>
        <p:spPr>
          <a:xfrm>
            <a:off x="7604449" y="1744824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6AA3E04-F5A2-4024-BAD0-CC791F24DC33}"/>
              </a:ext>
            </a:extLst>
          </p:cNvPr>
          <p:cNvCxnSpPr>
            <a:cxnSpLocks/>
          </p:cNvCxnSpPr>
          <p:nvPr/>
        </p:nvCxnSpPr>
        <p:spPr>
          <a:xfrm>
            <a:off x="7509438" y="3429000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244FE25-5894-4FC4-8A73-7DF203FA17C0}"/>
              </a:ext>
            </a:extLst>
          </p:cNvPr>
          <p:cNvCxnSpPr>
            <a:cxnSpLocks/>
          </p:cNvCxnSpPr>
          <p:nvPr/>
        </p:nvCxnSpPr>
        <p:spPr>
          <a:xfrm>
            <a:off x="7604448" y="5493893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280D26F-48AD-4E36-8E08-1BBB4E65D9BC}"/>
              </a:ext>
            </a:extLst>
          </p:cNvPr>
          <p:cNvSpPr txBox="1"/>
          <p:nvPr/>
        </p:nvSpPr>
        <p:spPr>
          <a:xfrm>
            <a:off x="0" y="6237247"/>
            <a:ext cx="11168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 weak label : here labels synthesise an information about breaks and bites events but does not characterise them precisely</a:t>
            </a:r>
          </a:p>
        </p:txBody>
      </p:sp>
    </p:spTree>
    <p:extLst>
      <p:ext uri="{BB962C8B-B14F-4D97-AF65-F5344CB8AC3E}">
        <p14:creationId xmlns:p14="http://schemas.microsoft.com/office/powerpoint/2010/main" val="2149315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8</a:t>
            </a:fld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7DE1D9-7305-4A84-A974-1DE6EEBE8756}"/>
              </a:ext>
            </a:extLst>
          </p:cNvPr>
          <p:cNvSpPr txBox="1"/>
          <p:nvPr/>
        </p:nvSpPr>
        <p:spPr>
          <a:xfrm>
            <a:off x="1161568" y="1593237"/>
            <a:ext cx="9868864" cy="1200329"/>
          </a:xfrm>
          <a:prstGeom prst="rect">
            <a:avLst/>
          </a:prstGeom>
          <a:pattFill prst="ltDnDiag">
            <a:fgClr>
              <a:srgbClr val="E1E1FF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PROTOCOL </a:t>
            </a:r>
          </a:p>
          <a:p>
            <a:pPr algn="ctr"/>
            <a:r>
              <a:rPr lang="en-GB" sz="2400" dirty="0"/>
              <a:t>Take a video (with a phone) of the cat while it’s eating a kibble around 30 cm far from the head</a:t>
            </a:r>
            <a:endParaRPr lang="en-GB" sz="2400" b="1" dirty="0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BA54793C-4577-49BD-A333-6E54EB741B8B}"/>
              </a:ext>
            </a:extLst>
          </p:cNvPr>
          <p:cNvSpPr/>
          <p:nvPr/>
        </p:nvSpPr>
        <p:spPr>
          <a:xfrm>
            <a:off x="2939970" y="4097120"/>
            <a:ext cx="520860" cy="491925"/>
          </a:xfrm>
          <a:prstGeom prst="plus">
            <a:avLst>
              <a:gd name="adj" fmla="val 38132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FDEA7C-6197-4255-930A-62F2B2571C86}"/>
              </a:ext>
            </a:extLst>
          </p:cNvPr>
          <p:cNvSpPr txBox="1"/>
          <p:nvPr/>
        </p:nvSpPr>
        <p:spPr>
          <a:xfrm>
            <a:off x="2096948" y="4696537"/>
            <a:ext cx="3703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Less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Video and audio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6C5E33-88EB-40DD-A7A3-9CC93D23F0C7}"/>
              </a:ext>
            </a:extLst>
          </p:cNvPr>
          <p:cNvSpPr txBox="1"/>
          <p:nvPr/>
        </p:nvSpPr>
        <p:spPr>
          <a:xfrm>
            <a:off x="6505937" y="4660332"/>
            <a:ext cx="48478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Non-standard duration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/>
              <a:t>Varying</a:t>
            </a:r>
            <a:r>
              <a:rPr lang="fr-FR" sz="2400" dirty="0"/>
              <a:t> collection conditions (distance, </a:t>
            </a:r>
            <a:r>
              <a:rPr lang="fr-FR" sz="2400" dirty="0" err="1"/>
              <a:t>way</a:t>
            </a:r>
            <a:r>
              <a:rPr lang="fr-FR" sz="2400" dirty="0"/>
              <a:t> of </a:t>
            </a:r>
            <a:r>
              <a:rPr lang="fr-FR" sz="2400" dirty="0" err="1"/>
              <a:t>filming</a:t>
            </a:r>
            <a:r>
              <a:rPr lang="fr-FR" sz="2400" dirty="0"/>
              <a:t>, </a:t>
            </a:r>
            <a:r>
              <a:rPr lang="fr-FR" sz="2400" dirty="0" err="1"/>
              <a:t>recording</a:t>
            </a:r>
            <a:r>
              <a:rPr lang="fr-FR" sz="2400" dirty="0"/>
              <a:t> </a:t>
            </a:r>
            <a:r>
              <a:rPr lang="fr-FR" sz="2400" dirty="0" err="1"/>
              <a:t>gear</a:t>
            </a:r>
            <a:r>
              <a:rPr lang="fr-FR" sz="2400" dirty="0"/>
              <a:t>, </a:t>
            </a:r>
            <a:r>
              <a:rPr lang="fr-FR" sz="2400" dirty="0" err="1"/>
              <a:t>environment</a:t>
            </a:r>
            <a:r>
              <a:rPr lang="fr-FR" sz="2400" dirty="0"/>
              <a:t>, etc.)</a:t>
            </a:r>
            <a:endParaRPr lang="en-GB" sz="2400" dirty="0"/>
          </a:p>
        </p:txBody>
      </p:sp>
      <p:sp>
        <p:nvSpPr>
          <p:cNvPr id="15" name="Minus Sign 14">
            <a:extLst>
              <a:ext uri="{FF2B5EF4-FFF2-40B4-BE49-F238E27FC236}">
                <a16:creationId xmlns:a16="http://schemas.microsoft.com/office/drawing/2014/main" id="{8B8F4EEC-E4CB-47DC-8707-8FECE127644F}"/>
              </a:ext>
            </a:extLst>
          </p:cNvPr>
          <p:cNvSpPr/>
          <p:nvPr/>
        </p:nvSpPr>
        <p:spPr>
          <a:xfrm>
            <a:off x="7916119" y="4098841"/>
            <a:ext cx="775504" cy="59332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EC3F86-421A-4574-A30D-F00BA0E0A5E9}"/>
              </a:ext>
            </a:extLst>
          </p:cNvPr>
          <p:cNvSpPr txBox="1"/>
          <p:nvPr/>
        </p:nvSpPr>
        <p:spPr>
          <a:xfrm>
            <a:off x="1237108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 cats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B97B1B-75F7-494C-83D5-66820115CA89}"/>
              </a:ext>
            </a:extLst>
          </p:cNvPr>
          <p:cNvSpPr txBox="1"/>
          <p:nvPr/>
        </p:nvSpPr>
        <p:spPr>
          <a:xfrm>
            <a:off x="4740105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3 types of kibbles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52BFED-679A-47F0-BE9F-441EC44B9E2D}"/>
              </a:ext>
            </a:extLst>
          </p:cNvPr>
          <p:cNvSpPr txBox="1"/>
          <p:nvPr/>
        </p:nvSpPr>
        <p:spPr>
          <a:xfrm>
            <a:off x="8318643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79 recordings</a:t>
            </a:r>
          </a:p>
        </p:txBody>
      </p:sp>
    </p:spTree>
    <p:extLst>
      <p:ext uri="{BB962C8B-B14F-4D97-AF65-F5344CB8AC3E}">
        <p14:creationId xmlns:p14="http://schemas.microsoft.com/office/powerpoint/2010/main" val="3084680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80291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9</a:t>
            </a:fld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5D29CE-C228-4342-8C3F-0FCB658E71FA}"/>
              </a:ext>
            </a:extLst>
          </p:cNvPr>
          <p:cNvSpPr txBox="1"/>
          <p:nvPr/>
        </p:nvSpPr>
        <p:spPr>
          <a:xfrm>
            <a:off x="7374277" y="850541"/>
            <a:ext cx="397952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3600" dirty="0">
                <a:solidFill>
                  <a:srgbClr val="FF0000"/>
                </a:solidFill>
              </a:rPr>
              <a:t>2 breaks observed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09DFA9A-3374-4525-9DD2-C4CC5E50AB30}"/>
              </a:ext>
            </a:extLst>
          </p:cNvPr>
          <p:cNvGrpSpPr/>
          <p:nvPr/>
        </p:nvGrpSpPr>
        <p:grpSpPr>
          <a:xfrm>
            <a:off x="377568" y="3678401"/>
            <a:ext cx="4857750" cy="2857500"/>
            <a:chOff x="377568" y="3863975"/>
            <a:chExt cx="4857750" cy="2857500"/>
          </a:xfrm>
        </p:grpSpPr>
        <p:pic>
          <p:nvPicPr>
            <p:cNvPr id="1039" name="Picture 15">
              <a:extLst>
                <a:ext uri="{FF2B5EF4-FFF2-40B4-BE49-F238E27FC236}">
                  <a16:creationId xmlns:a16="http://schemas.microsoft.com/office/drawing/2014/main" id="{25B47756-A792-4765-B5B3-6B112B3AFD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3863975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00C0C91-60B9-43D5-908A-C6979C0B567C}"/>
                </a:ext>
              </a:extLst>
            </p:cNvPr>
            <p:cNvGrpSpPr/>
            <p:nvPr/>
          </p:nvGrpSpPr>
          <p:grpSpPr>
            <a:xfrm>
              <a:off x="2937121" y="3945961"/>
              <a:ext cx="1407559" cy="1346764"/>
              <a:chOff x="2937121" y="3945961"/>
              <a:chExt cx="1407559" cy="134676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E6DFB4F-2199-4EB6-A23A-5F4CBEAEF03C}"/>
                  </a:ext>
                </a:extLst>
              </p:cNvPr>
              <p:cNvSpPr txBox="1"/>
              <p:nvPr/>
            </p:nvSpPr>
            <p:spPr>
              <a:xfrm>
                <a:off x="2937121" y="394596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5EE3060D-31BF-45F7-B64A-5AAB2F49B1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90471" y="4335495"/>
                <a:ext cx="245293" cy="95723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06D78163-9B1A-4F66-8069-6A5D13E818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73336" y="4335495"/>
                <a:ext cx="548804" cy="58734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AF6F592-187A-4EA2-84DA-3C3761A876F4}"/>
              </a:ext>
            </a:extLst>
          </p:cNvPr>
          <p:cNvSpPr txBox="1"/>
          <p:nvPr/>
        </p:nvSpPr>
        <p:spPr>
          <a:xfrm>
            <a:off x="8321386" y="5625225"/>
            <a:ext cx="2083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MARS DATA</a:t>
            </a:r>
            <a:endParaRPr lang="fr-FR" b="1" dirty="0"/>
          </a:p>
          <a:p>
            <a:endParaRPr lang="en-GB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CBF81F4-2863-4074-9666-594D3629B827}"/>
              </a:ext>
            </a:extLst>
          </p:cNvPr>
          <p:cNvGrpSpPr/>
          <p:nvPr/>
        </p:nvGrpSpPr>
        <p:grpSpPr>
          <a:xfrm>
            <a:off x="6369978" y="2189194"/>
            <a:ext cx="5444454" cy="3286932"/>
            <a:chOff x="6443225" y="2759784"/>
            <a:chExt cx="5312660" cy="3126127"/>
          </a:xfrm>
        </p:grpSpPr>
        <p:pic>
          <p:nvPicPr>
            <p:cNvPr id="1033" name="Picture 9">
              <a:extLst>
                <a:ext uri="{FF2B5EF4-FFF2-40B4-BE49-F238E27FC236}">
                  <a16:creationId xmlns:a16="http://schemas.microsoft.com/office/drawing/2014/main" id="{578B7FB2-EB7A-4657-BB5C-EF25AB4159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3225" y="2759784"/>
              <a:ext cx="5312660" cy="3126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C7D94E7-FA40-443E-907B-2C11BF4CDCC8}"/>
                </a:ext>
              </a:extLst>
            </p:cNvPr>
            <p:cNvSpPr txBox="1"/>
            <p:nvPr/>
          </p:nvSpPr>
          <p:spPr>
            <a:xfrm>
              <a:off x="6836595" y="2901589"/>
              <a:ext cx="25274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Cat1, session 9, kibble C</a:t>
              </a:r>
              <a:endParaRPr lang="en-US" dirty="0"/>
            </a:p>
            <a:p>
              <a:endParaRPr lang="en-GB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236D0AC-06A1-4CEC-9FEF-8EF289974788}"/>
              </a:ext>
            </a:extLst>
          </p:cNvPr>
          <p:cNvSpPr txBox="1"/>
          <p:nvPr/>
        </p:nvSpPr>
        <p:spPr>
          <a:xfrm>
            <a:off x="1507508" y="6504731"/>
            <a:ext cx="2265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NEW DATA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EB0516-5911-4CB4-BDB6-9D9F9A2C201B}"/>
              </a:ext>
            </a:extLst>
          </p:cNvPr>
          <p:cNvGrpSpPr/>
          <p:nvPr/>
        </p:nvGrpSpPr>
        <p:grpSpPr>
          <a:xfrm>
            <a:off x="377568" y="653666"/>
            <a:ext cx="4857750" cy="2857500"/>
            <a:chOff x="377568" y="653666"/>
            <a:chExt cx="4857750" cy="2857500"/>
          </a:xfrm>
        </p:grpSpPr>
        <p:pic>
          <p:nvPicPr>
            <p:cNvPr id="1041" name="Picture 17">
              <a:extLst>
                <a:ext uri="{FF2B5EF4-FFF2-40B4-BE49-F238E27FC236}">
                  <a16:creationId xmlns:a16="http://schemas.microsoft.com/office/drawing/2014/main" id="{C5852CED-BEAF-416A-8632-EFE4970438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653666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EED8A1E-C9C8-4459-BBE0-403651298B5A}"/>
                </a:ext>
              </a:extLst>
            </p:cNvPr>
            <p:cNvGrpSpPr/>
            <p:nvPr/>
          </p:nvGrpSpPr>
          <p:grpSpPr>
            <a:xfrm>
              <a:off x="3325823" y="820901"/>
              <a:ext cx="1407559" cy="1326426"/>
              <a:chOff x="3325823" y="820901"/>
              <a:chExt cx="1407559" cy="1326426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F12AFB3-2345-4C1B-A8C4-248A5FC1AC62}"/>
                  </a:ext>
                </a:extLst>
              </p:cNvPr>
              <p:cNvSpPr txBox="1"/>
              <p:nvPr/>
            </p:nvSpPr>
            <p:spPr>
              <a:xfrm>
                <a:off x="3325823" y="82090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43DD76B0-6EB5-45BF-AA80-DB74EA5962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719245" y="1210435"/>
                <a:ext cx="305222" cy="936892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20A01FBA-5395-4382-AE67-5DED28ACEE9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34310" y="1210435"/>
                <a:ext cx="476532" cy="85490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22AA496-2399-4345-97DB-33D6F22EF3D5}"/>
              </a:ext>
            </a:extLst>
          </p:cNvPr>
          <p:cNvSpPr txBox="1"/>
          <p:nvPr/>
        </p:nvSpPr>
        <p:spPr>
          <a:xfrm>
            <a:off x="606171" y="887626"/>
            <a:ext cx="255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Cathy, session 3, kibble A’</a:t>
            </a:r>
            <a:endParaRPr lang="en-US" dirty="0"/>
          </a:p>
          <a:p>
            <a:endParaRPr lang="en-GB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EC85A9-0DFB-4E5F-A3F2-2585E56FEC37}"/>
              </a:ext>
            </a:extLst>
          </p:cNvPr>
          <p:cNvSpPr txBox="1"/>
          <p:nvPr/>
        </p:nvSpPr>
        <p:spPr>
          <a:xfrm>
            <a:off x="563438" y="3642094"/>
            <a:ext cx="2784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Moon, session 3, kibble A’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42289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1528</TotalTime>
  <Words>1868</Words>
  <Application>Microsoft Office PowerPoint</Application>
  <PresentationFormat>Grand écran</PresentationFormat>
  <Paragraphs>377</Paragraphs>
  <Slides>29</Slides>
  <Notes>29</Notes>
  <HiddenSlides>0</HiddenSlides>
  <MMClips>3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5" baseType="lpstr">
      <vt:lpstr>Abadi</vt:lpstr>
      <vt:lpstr>Aharoni</vt:lpstr>
      <vt:lpstr>Arial</vt:lpstr>
      <vt:lpstr>Calibri</vt:lpstr>
      <vt:lpstr>Calibri Light</vt:lpstr>
      <vt:lpstr>Thème Office</vt:lpstr>
      <vt:lpstr>Cats acoustic data Project</vt:lpstr>
      <vt:lpstr>Context</vt:lpstr>
      <vt:lpstr>Présentation PowerPoint</vt:lpstr>
      <vt:lpstr>Présentation PowerPoint</vt:lpstr>
      <vt:lpstr>Présentation PowerPoint</vt:lpstr>
      <vt:lpstr>I. B. Visualisation</vt:lpstr>
      <vt:lpstr>I. C. Processing</vt:lpstr>
      <vt:lpstr>II. Counting events  A. Creation of a new data set</vt:lpstr>
      <vt:lpstr>II. A. Creation of a new data set</vt:lpstr>
      <vt:lpstr>II. B. Amplitude - Method</vt:lpstr>
      <vt:lpstr>II. B. Amplitude - Results</vt:lpstr>
      <vt:lpstr>II. C. Machine Learning</vt:lpstr>
      <vt:lpstr>II. C. Machine Learning</vt:lpstr>
      <vt:lpstr>II. C. Machine Learning</vt:lpstr>
      <vt:lpstr>II. C. Machine Learning</vt:lpstr>
      <vt:lpstr>II. C. Machine Learning – Model application</vt:lpstr>
      <vt:lpstr>II. C. Machine Learning – Model application</vt:lpstr>
      <vt:lpstr>II. C. Machine Learning – Model application</vt:lpstr>
      <vt:lpstr>Improvements &amp; Leads</vt:lpstr>
      <vt:lpstr>Conclusion</vt:lpstr>
      <vt:lpstr>THANK YOU</vt:lpstr>
      <vt:lpstr>Présentation PowerPoint</vt:lpstr>
      <vt:lpstr>I. Data Quality – Processing  B. ICA</vt:lpstr>
      <vt:lpstr>I. Data Quality   C. Functional data analysis</vt:lpstr>
      <vt:lpstr>II. Counting events  B. Labelling</vt:lpstr>
      <vt:lpstr>II. Counting events   C. Break detection methodology</vt:lpstr>
      <vt:lpstr>II. Counting events   C. Break detection methodology – manual method</vt:lpstr>
      <vt:lpstr>II. Counting events   C. Break detection methodology - application of the random forest model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Cats acoustic data Project</dc:title>
  <dc:creator>Audrey Bony</dc:creator>
  <cp:lastModifiedBy>Audrey Bony</cp:lastModifiedBy>
  <cp:revision>117</cp:revision>
  <dcterms:created xsi:type="dcterms:W3CDTF">2021-01-27T09:49:50Z</dcterms:created>
  <dcterms:modified xsi:type="dcterms:W3CDTF">2021-02-02T23:51:11Z</dcterms:modified>
</cp:coreProperties>
</file>

<file path=docProps/thumbnail.jpeg>
</file>